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8"/>
  </p:notesMasterIdLst>
  <p:sldIdLst>
    <p:sldId id="309" r:id="rId3"/>
    <p:sldId id="258" r:id="rId4"/>
    <p:sldId id="259" r:id="rId5"/>
    <p:sldId id="310" r:id="rId6"/>
    <p:sldId id="261" r:id="rId7"/>
    <p:sldId id="260" r:id="rId8"/>
    <p:sldId id="262" r:id="rId9"/>
    <p:sldId id="321" r:id="rId10"/>
    <p:sldId id="322" r:id="rId11"/>
    <p:sldId id="323" r:id="rId12"/>
    <p:sldId id="319" r:id="rId13"/>
    <p:sldId id="311" r:id="rId14"/>
    <p:sldId id="320" r:id="rId15"/>
    <p:sldId id="263" r:id="rId16"/>
    <p:sldId id="264" r:id="rId17"/>
    <p:sldId id="265" r:id="rId18"/>
    <p:sldId id="307" r:id="rId19"/>
    <p:sldId id="269" r:id="rId20"/>
    <p:sldId id="270" r:id="rId21"/>
    <p:sldId id="271" r:id="rId22"/>
    <p:sldId id="312" r:id="rId23"/>
    <p:sldId id="313" r:id="rId24"/>
    <p:sldId id="314" r:id="rId25"/>
    <p:sldId id="315" r:id="rId26"/>
    <p:sldId id="278" r:id="rId27"/>
    <p:sldId id="316" r:id="rId28"/>
    <p:sldId id="283" r:id="rId29"/>
    <p:sldId id="285" r:id="rId30"/>
    <p:sldId id="286" r:id="rId31"/>
    <p:sldId id="287" r:id="rId32"/>
    <p:sldId id="288" r:id="rId33"/>
    <p:sldId id="289" r:id="rId34"/>
    <p:sldId id="284" r:id="rId35"/>
    <p:sldId id="290" r:id="rId36"/>
    <p:sldId id="317" r:id="rId37"/>
    <p:sldId id="292" r:id="rId38"/>
    <p:sldId id="293" r:id="rId39"/>
    <p:sldId id="294" r:id="rId40"/>
    <p:sldId id="295" r:id="rId41"/>
    <p:sldId id="318" r:id="rId42"/>
    <p:sldId id="296" r:id="rId43"/>
    <p:sldId id="297" r:id="rId44"/>
    <p:sldId id="298" r:id="rId45"/>
    <p:sldId id="301" r:id="rId46"/>
    <p:sldId id="303" r:id="rId47"/>
  </p:sldIdLst>
  <p:sldSz cx="9144000" cy="6858000" type="screen4x3"/>
  <p:notesSz cx="7048500" cy="10185400"/>
  <p:custDataLst>
    <p:tags r:id="rId4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7CB2"/>
    <a:srgbClr val="F4DBD5"/>
    <a:srgbClr val="F4F4F4"/>
    <a:srgbClr val="C86C77"/>
    <a:srgbClr val="001996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1" autoAdjust="0"/>
    <p:restoredTop sz="94692" autoAdjust="0"/>
  </p:normalViewPr>
  <p:slideViewPr>
    <p:cSldViewPr>
      <p:cViewPr varScale="1">
        <p:scale>
          <a:sx n="92" d="100"/>
          <a:sy n="92" d="100"/>
        </p:scale>
        <p:origin x="13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7900" y="763588"/>
            <a:ext cx="509270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838065"/>
            <a:ext cx="5168900" cy="458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7613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b" anchorCtr="0" compatLnSpc="1">
            <a:prstTxWarp prst="textNoShape">
              <a:avLst/>
            </a:prstTxWarp>
          </a:bodyPr>
          <a:lstStyle>
            <a:lvl1pPr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676130"/>
            <a:ext cx="3054350" cy="5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472" tIns="49236" rIns="98472" bIns="4923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ea typeface="ＭＳ Ｐゴシック" pitchFamily="48" charset="-128"/>
              </a:defRPr>
            </a:lvl1pPr>
          </a:lstStyle>
          <a:p>
            <a:pPr>
              <a:defRPr/>
            </a:pPr>
            <a:fld id="{B63490EF-B436-4E17-B468-7053E97ACF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154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E55102F-713C-4291-9E11-32DCC8B0CE06}" type="slidenum">
              <a:rPr lang="en-US" altLang="en-US" sz="1300"/>
              <a:pPr/>
              <a:t>2</a:t>
            </a:fld>
            <a:endParaRPr lang="en-US" alt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004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9407C55-3B15-47B7-92BF-65D81E1DBCB5}" type="slidenum">
              <a:rPr lang="en-US" altLang="en-US" sz="1300"/>
              <a:pPr/>
              <a:t>18</a:t>
            </a:fld>
            <a:endParaRPr lang="en-US" altLang="en-US" sz="13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497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A32D4A8-616C-44AC-AF77-A4763CC40F87}" type="slidenum">
              <a:rPr lang="en-US" altLang="en-US" sz="1300"/>
              <a:pPr/>
              <a:t>19</a:t>
            </a:fld>
            <a:endParaRPr lang="en-US" altLang="en-US" sz="13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856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645C1EA-AE33-4EB8-8AA5-A8204DB03F1A}" type="slidenum">
              <a:rPr lang="en-US" altLang="en-US" sz="1300"/>
              <a:pPr/>
              <a:t>20</a:t>
            </a:fld>
            <a:endParaRPr lang="en-US" altLang="en-US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68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4999B71-0D32-4986-BF9E-B2F2C7B8B127}" type="slidenum">
              <a:rPr lang="en-US" altLang="en-US" sz="1300"/>
              <a:pPr/>
              <a:t>25</a:t>
            </a:fld>
            <a:endParaRPr lang="en-US" altLang="en-US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71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3276C3D-B54B-4B80-8FCE-969C21352B1F}" type="slidenum">
              <a:rPr lang="en-US" altLang="en-US" sz="1300"/>
              <a:pPr/>
              <a:t>27</a:t>
            </a:fld>
            <a:endParaRPr lang="en-US" altLang="en-US" sz="13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926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656EE90-051C-4387-ACB7-3ADB4424D76A}" type="slidenum">
              <a:rPr lang="en-US" altLang="en-US" sz="1300"/>
              <a:pPr/>
              <a:t>28</a:t>
            </a:fld>
            <a:endParaRPr lang="en-US" altLang="en-US" sz="13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83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3A9824D0-0107-4512-BB25-CAA0A88EA289}" type="slidenum">
              <a:rPr lang="en-US" altLang="en-US" sz="1300"/>
              <a:pPr/>
              <a:t>29</a:t>
            </a:fld>
            <a:endParaRPr lang="en-US" altLang="en-US" sz="13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926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D5187813-0395-4B44-BBA4-E1CA173692BB}" type="slidenum">
              <a:rPr lang="en-US" altLang="en-US" sz="1300"/>
              <a:pPr/>
              <a:t>30</a:t>
            </a:fld>
            <a:endParaRPr lang="en-US" altLang="en-US" sz="13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03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C6313BE-5B39-4B4A-A30F-AD643C6CE6FB}" type="slidenum">
              <a:rPr lang="en-US" altLang="en-US" sz="1300"/>
              <a:pPr/>
              <a:t>31</a:t>
            </a:fld>
            <a:endParaRPr lang="en-US" altLang="en-US" sz="13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9DC22E9-0688-46AE-A2B2-DAB3FDB28DD5}" type="slidenum">
              <a:rPr lang="en-US" altLang="en-US" sz="1300"/>
              <a:pPr/>
              <a:t>32</a:t>
            </a:fld>
            <a:endParaRPr lang="en-US" altLang="en-US" sz="13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98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3590E6F-FEC7-444E-9B74-7156668751A5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370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2FB3F13-539D-47D0-A0B3-F4D570128943}" type="slidenum">
              <a:rPr lang="en-US" altLang="en-US" sz="1300"/>
              <a:pPr/>
              <a:t>33</a:t>
            </a:fld>
            <a:endParaRPr lang="en-US" altLang="en-US" sz="13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017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19796EC-F2E6-4D66-A51D-D5C1E9764719}" type="slidenum">
              <a:rPr lang="en-US" altLang="en-US" sz="1300"/>
              <a:pPr/>
              <a:t>34</a:t>
            </a:fld>
            <a:endParaRPr lang="en-US" altLang="en-US" sz="13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3851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94BBA54-6A48-4DE2-A892-613B6218ADA8}" type="slidenum">
              <a:rPr lang="en-US" altLang="en-US" sz="1300"/>
              <a:pPr/>
              <a:t>36</a:t>
            </a:fld>
            <a:endParaRPr lang="en-US" altLang="en-US" sz="13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6841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58DCAB1-B163-4D32-85A9-F0A616BC6C78}" type="slidenum">
              <a:rPr lang="en-US" altLang="en-US" sz="1300"/>
              <a:pPr/>
              <a:t>37</a:t>
            </a:fld>
            <a:endParaRPr lang="en-US" altLang="en-US" sz="13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668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C312407-2009-412F-BF96-D6398479D97D}" type="slidenum">
              <a:rPr lang="en-US" altLang="en-US" sz="1300"/>
              <a:pPr/>
              <a:t>38</a:t>
            </a:fld>
            <a:endParaRPr lang="en-US" altLang="en-US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266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5E5A45F-37A2-4CB6-8848-F3EC2F481DB1}" type="slidenum">
              <a:rPr lang="en-US" altLang="en-US" sz="1300"/>
              <a:pPr/>
              <a:t>39</a:t>
            </a:fld>
            <a:endParaRPr lang="en-US" altLang="en-US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42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17EE809-6BB6-4932-920D-F28460A9E661}" type="slidenum">
              <a:rPr lang="en-US" altLang="en-US" sz="1300"/>
              <a:pPr/>
              <a:t>41</a:t>
            </a:fld>
            <a:endParaRPr lang="en-US" altLang="en-US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291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93E1D51-1E0C-4EA3-80EF-A82BA115D131}" type="slidenum">
              <a:rPr lang="en-US" altLang="en-US" sz="1300"/>
              <a:pPr/>
              <a:t>42</a:t>
            </a:fld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7766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9A99F24-2350-4311-9BD1-D9679EB880C4}" type="slidenum">
              <a:rPr lang="en-US" altLang="en-US" sz="1300"/>
              <a:pPr/>
              <a:t>43</a:t>
            </a:fld>
            <a:endParaRPr lang="en-US" altLang="en-US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3356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D6F400B-A4F7-41E8-A3E1-538BCFE54B06}" type="slidenum">
              <a:rPr lang="en-US" altLang="en-US" sz="1300"/>
              <a:pPr/>
              <a:t>44</a:t>
            </a:fld>
            <a:endParaRPr lang="en-US" altLang="en-US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97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6737DD4-144A-4EB3-974E-F8C8E513771D}" type="slidenum">
              <a:rPr lang="en-US" altLang="en-US" sz="1300"/>
              <a:pPr/>
              <a:t>5</a:t>
            </a:fld>
            <a:endParaRPr lang="en-US" altLang="en-US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34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AC130C3-5297-4510-9591-C8490F68FA6E}" type="slidenum">
              <a:rPr lang="en-US" altLang="en-US" sz="1300"/>
              <a:pPr/>
              <a:t>45</a:t>
            </a:fld>
            <a:endParaRPr lang="en-US" altLang="en-US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151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A17C6AEC-FA97-4A0C-8B6F-2CDBB21AAE22}" type="slidenum">
              <a:rPr lang="en-US" altLang="en-US" sz="1300"/>
              <a:pPr/>
              <a:t>6</a:t>
            </a:fld>
            <a:endParaRPr lang="en-US" altLang="en-US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87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FA4CF66-7B61-41BF-AC0B-0B149FC15934}" type="slidenum">
              <a:rPr lang="en-US" altLang="en-US" sz="1300"/>
              <a:pPr/>
              <a:t>7</a:t>
            </a:fld>
            <a:endParaRPr lang="en-US" alt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744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0132FC8-83B1-4B81-9A1C-9FADBEF29A00}" type="slidenum">
              <a:rPr lang="en-US" altLang="en-US" sz="1300"/>
              <a:pPr/>
              <a:t>14</a:t>
            </a:fld>
            <a:endParaRPr lang="en-US" altLang="en-US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04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00D8681-AC61-4AA6-8105-6E8C265C2A44}" type="slidenum">
              <a:rPr lang="en-US" altLang="en-US" sz="1300"/>
              <a:pPr/>
              <a:t>15</a:t>
            </a:fld>
            <a:endParaRPr lang="en-US" altLang="en-US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38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4772459-6B87-4295-B283-725DBCDEA21F}" type="slidenum">
              <a:rPr lang="en-US" altLang="en-US" sz="1300"/>
              <a:pPr/>
              <a:t>16</a:t>
            </a:fld>
            <a:endParaRPr lang="en-US" altLang="en-US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77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00083" indent="-307724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230897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723255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215614" indent="-246179"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707973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3200331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692690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4185049" indent="-246179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698DD2F9-CFBA-4953-9472-207345AFA1BE}" type="slidenum">
              <a:rPr lang="en-US" altLang="en-US" sz="1300"/>
              <a:pPr/>
              <a:t>17</a:t>
            </a:fld>
            <a:endParaRPr lang="en-US" altLang="en-US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967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9063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858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627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645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99683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600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8139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9039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3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3005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26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90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8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0574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50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9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3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255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536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71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7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7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731213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3426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93508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1510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0442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052764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38335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8" y="3630"/>
              <a:ext cx="570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Periodic</a:t>
              </a:r>
            </a:p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Properties</a:t>
              </a:r>
            </a:p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of the </a:t>
              </a:r>
            </a:p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Elements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dirty="0" smtClean="0">
                <a:solidFill>
                  <a:srgbClr val="73738C"/>
                </a:solidFill>
              </a:rPr>
              <a:t>© 2015 Pearson Education, Inc.</a:t>
            </a:r>
            <a:endParaRPr lang="en-US" b="1" dirty="0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alt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eaLnBrk="1" hangingPunct="1">
              <a:defRPr/>
            </a:pPr>
            <a:endParaRPr lang="en-US">
              <a:ea typeface="+mn-ea"/>
            </a:endParaRPr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3078" name="Picture 1" descr="BROW0417_13_e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400" b="1" dirty="0">
                <a:cs typeface="Arial" charset="0"/>
              </a:rPr>
              <a:t>Chapter 7</a:t>
            </a: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/>
            </a: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 Periodic Properties</a:t>
            </a:r>
            <a:br>
              <a:rPr lang="en-US" altLang="en-US" sz="3400" b="1" dirty="0">
                <a:cs typeface="Arial" charset="0"/>
              </a:rPr>
            </a:br>
            <a:r>
              <a:rPr lang="en-US" altLang="en-US" sz="3400" b="1" dirty="0">
                <a:cs typeface="Arial" charset="0"/>
              </a:rPr>
              <a:t>of the Elements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many-electron atom, the energies of orbitals with same n value increases with </a:t>
            </a:r>
            <a:r>
              <a:rPr lang="en-US" i="1" dirty="0" smtClean="0"/>
              <a:t>l</a:t>
            </a:r>
            <a:r>
              <a:rPr lang="en-US" dirty="0" smtClean="0"/>
              <a:t> value</a:t>
            </a:r>
          </a:p>
          <a:p>
            <a:r>
              <a:rPr lang="en-US" dirty="0" smtClean="0"/>
              <a:t>For example in carbon, a 2s electron is not screened as much be the core orbital as is a 2p electron.</a:t>
            </a:r>
          </a:p>
          <a:p>
            <a:r>
              <a:rPr lang="en-US" dirty="0" smtClean="0"/>
              <a:t>2s electron is lower in energy than the 2p electron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198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Nuclear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ENC felt by </a:t>
            </a:r>
            <a:r>
              <a:rPr lang="en-US" dirty="0" smtClean="0">
                <a:solidFill>
                  <a:srgbClr val="00B0F0"/>
                </a:solidFill>
              </a:rPr>
              <a:t>outermost </a:t>
            </a:r>
            <a:r>
              <a:rPr lang="en-US" dirty="0" smtClean="0"/>
              <a:t>electrons is smaller that that felt by inner electron because of </a:t>
            </a:r>
            <a:r>
              <a:rPr lang="en-US" dirty="0" smtClean="0">
                <a:solidFill>
                  <a:srgbClr val="00B0F0"/>
                </a:solidFill>
              </a:rPr>
              <a:t>screening effect by the inner electrons</a:t>
            </a:r>
          </a:p>
          <a:p>
            <a:r>
              <a:rPr lang="en-US" dirty="0" smtClean="0"/>
              <a:t>The big drop  (Ne-Na): core electrons are more effective than the valence electrons at screening the nuclear charge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448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4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Effective Nuclear Charge Increases across a Period</a:t>
            </a:r>
          </a:p>
        </p:txBody>
      </p:sp>
      <p:pic>
        <p:nvPicPr>
          <p:cNvPr id="10243" name="Picture 4" descr="C:\Documents and Settings\GEX\Desktop\51579 image ppt\Chapter 07\07_05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81200"/>
            <a:ext cx="3810000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 (Screening constant)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</a:t>
            </a:r>
            <a:r>
              <a:rPr lang="en-US" sz="2000" dirty="0" err="1" smtClean="0"/>
              <a:t>eff</a:t>
            </a:r>
            <a:r>
              <a:rPr lang="en-US" dirty="0" smtClean="0"/>
              <a:t> = Z – S (each e- contributes 1.00)</a:t>
            </a:r>
          </a:p>
          <a:p>
            <a:r>
              <a:rPr lang="en-US" dirty="0" smtClean="0"/>
              <a:t>Calculation by Slater rule (see textbook p. 300)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 Fluorine</a:t>
            </a:r>
          </a:p>
          <a:p>
            <a:r>
              <a:rPr lang="en-US" dirty="0" smtClean="0"/>
              <a:t>Calculation by Slater’s rule </a:t>
            </a:r>
            <a:r>
              <a:rPr lang="en-US" dirty="0" err="1" smtClean="0"/>
              <a:t>Z</a:t>
            </a:r>
            <a:r>
              <a:rPr lang="en-US" sz="1800" dirty="0" err="1" smtClean="0"/>
              <a:t>eff</a:t>
            </a:r>
            <a:r>
              <a:rPr lang="en-US" dirty="0" smtClean="0"/>
              <a:t> =9 - 3.8 =  5.2+</a:t>
            </a:r>
          </a:p>
          <a:p>
            <a:r>
              <a:rPr lang="en-US" dirty="0" smtClean="0"/>
              <a:t>Calculation by  </a:t>
            </a:r>
            <a:r>
              <a:rPr lang="en-US" dirty="0" err="1" smtClean="0"/>
              <a:t>Z</a:t>
            </a:r>
            <a:r>
              <a:rPr lang="en-US" sz="2000" dirty="0" err="1" smtClean="0"/>
              <a:t>eff</a:t>
            </a:r>
            <a:r>
              <a:rPr lang="en-US" dirty="0" smtClean="0"/>
              <a:t> = 9- 2 =7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67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Size of an Atom?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8100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The </a:t>
            </a:r>
            <a:r>
              <a:rPr lang="en-US" altLang="en-US" sz="2800" b="1" smtClean="0"/>
              <a:t>nonbonding atomic radius</a:t>
            </a:r>
            <a:r>
              <a:rPr lang="en-US" altLang="en-US" sz="2800" smtClean="0"/>
              <a:t> or </a:t>
            </a:r>
            <a:r>
              <a:rPr lang="en-US" altLang="en-US" sz="2800" b="1" smtClean="0"/>
              <a:t>van der Waals radius</a:t>
            </a:r>
            <a:r>
              <a:rPr lang="en-US" altLang="en-US" sz="2800" smtClean="0"/>
              <a:t> is half of the shortest distance separating two nuclei during a collision of atoms.</a:t>
            </a:r>
          </a:p>
        </p:txBody>
      </p:sp>
      <p:pic>
        <p:nvPicPr>
          <p:cNvPr id="11268" name="Picture 5" descr="C:\Documents and Settings\GEX\Desktop\51579 image ppt\Chapter 07\07_0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2651125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3" y="1588"/>
            <a:ext cx="9144001" cy="989012"/>
          </a:xfrm>
        </p:spPr>
        <p:txBody>
          <a:bodyPr/>
          <a:lstStyle/>
          <a:p>
            <a:pPr eaLnBrk="1" hangingPunct="1"/>
            <a:r>
              <a:rPr lang="en-US" altLang="en-US" smtClean="0"/>
              <a:t>Sizes of Atoms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06363" y="838200"/>
            <a:ext cx="9067800" cy="28194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 altLang="en-US" dirty="0" smtClean="0"/>
              <a:t>The bonding atomic radius is half the </a:t>
            </a:r>
            <a:r>
              <a:rPr lang="en-US" altLang="en-US" dirty="0" err="1" smtClean="0"/>
              <a:t>internuclear</a:t>
            </a:r>
            <a:r>
              <a:rPr lang="en-US" altLang="en-US" dirty="0" smtClean="0"/>
              <a:t> distance when atoms are bonded.</a:t>
            </a:r>
          </a:p>
          <a:p>
            <a:pPr eaLnBrk="1" hangingPunct="1">
              <a:buFont typeface="Wingdings" charset="2"/>
              <a:buChar char="Ø"/>
            </a:pPr>
            <a:r>
              <a:rPr lang="en-US" altLang="en-US" dirty="0" smtClean="0"/>
              <a:t>The bonding atomic radius tends to</a:t>
            </a:r>
          </a:p>
          <a:p>
            <a:pPr lvl="1" eaLnBrk="1" hangingPunct="1">
              <a:buFontTx/>
              <a:buNone/>
            </a:pPr>
            <a:r>
              <a:rPr lang="en-US" altLang="en-US" dirty="0" smtClean="0"/>
              <a:t>— decrease from left to right across a period (</a:t>
            </a:r>
            <a:r>
              <a:rPr lang="en-US" altLang="en-US" i="1" dirty="0" err="1" smtClean="0"/>
              <a:t>Z</a:t>
            </a:r>
            <a:r>
              <a:rPr lang="en-US" altLang="en-US" baseline="-25000" dirty="0" err="1" smtClean="0"/>
              <a:t>eff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↑</a:t>
            </a:r>
            <a:r>
              <a:rPr lang="en-US" altLang="en-US" dirty="0" smtClean="0"/>
              <a:t>).</a:t>
            </a:r>
          </a:p>
          <a:p>
            <a:pPr lvl="1" eaLnBrk="1" hangingPunct="1">
              <a:buFontTx/>
              <a:buNone/>
            </a:pPr>
            <a:r>
              <a:rPr lang="en-US" altLang="en-US" dirty="0" smtClean="0"/>
              <a:t>— increase from top to bottom of a group (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↑).</a:t>
            </a:r>
            <a:endParaRPr lang="en-US" altLang="en-US" i="1" dirty="0" smtClean="0"/>
          </a:p>
        </p:txBody>
      </p:sp>
      <p:pic>
        <p:nvPicPr>
          <p:cNvPr id="12292" name="Picture 5" descr="C:\Documents and Settings\GEX\Desktop\51579 image ppt\Chapter 07\07_07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66886"/>
            <a:ext cx="5701146" cy="298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Sizes of 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371600"/>
            <a:ext cx="4038600" cy="4267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Determined by interatomic distances in ionic compounds</a:t>
            </a:r>
          </a:p>
          <a:p>
            <a:pPr eaLnBrk="1" hangingPunct="1"/>
            <a:r>
              <a:rPr lang="en-US" altLang="en-US" sz="2800" smtClean="0"/>
              <a:t>Ionic size depends on</a:t>
            </a:r>
          </a:p>
          <a:p>
            <a:pPr lvl="1" eaLnBrk="1" hangingPunct="1"/>
            <a:r>
              <a:rPr lang="en-US" altLang="en-US" sz="2400" smtClean="0"/>
              <a:t>the nuclear charge.</a:t>
            </a:r>
          </a:p>
          <a:p>
            <a:pPr lvl="1" eaLnBrk="1" hangingPunct="1"/>
            <a:r>
              <a:rPr lang="en-US" altLang="en-US" sz="2400" smtClean="0"/>
              <a:t>the number of electrons.</a:t>
            </a:r>
          </a:p>
          <a:p>
            <a:pPr lvl="1" eaLnBrk="1" hangingPunct="1"/>
            <a:r>
              <a:rPr lang="en-US" altLang="en-US" sz="2400" smtClean="0"/>
              <a:t>the orbitals in which electrons reside.</a:t>
            </a:r>
          </a:p>
        </p:txBody>
      </p:sp>
      <p:pic>
        <p:nvPicPr>
          <p:cNvPr id="13316" name="Picture 5" descr="C:\Documents and Settings\GEX\Desktop\51579 image ppt\Chapter 07\07_08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600200"/>
            <a:ext cx="3614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Sizes of 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25975" y="1219200"/>
            <a:ext cx="4518025" cy="4876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Cations are smaller than their parent atoms:</a:t>
            </a:r>
          </a:p>
          <a:p>
            <a:pPr lvl="1" eaLnBrk="1" hangingPunct="1"/>
            <a:r>
              <a:rPr lang="en-US" altLang="en-US" sz="2400" smtClean="0"/>
              <a:t>The outermost electron is removed and repulsions between electrons are reduced.</a:t>
            </a:r>
          </a:p>
          <a:p>
            <a:pPr eaLnBrk="1" hangingPunct="1"/>
            <a:r>
              <a:rPr lang="en-US" altLang="en-US" sz="2800" smtClean="0"/>
              <a:t>Anions are larger than their parent atoms:</a:t>
            </a:r>
          </a:p>
          <a:p>
            <a:pPr lvl="1" eaLnBrk="1" hangingPunct="1"/>
            <a:r>
              <a:rPr lang="en-US" altLang="en-US" sz="2400" smtClean="0"/>
              <a:t>Electrons are added and repulsions between electrons are increased.</a:t>
            </a:r>
          </a:p>
        </p:txBody>
      </p:sp>
      <p:pic>
        <p:nvPicPr>
          <p:cNvPr id="14340" name="Picture 4" descr="C:\Documents and Settings\GEX\Desktop\51579 image ppt\Chapter 07\07_08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600200"/>
            <a:ext cx="36147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6962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Size of Ions—</a:t>
            </a:r>
            <a:br>
              <a:rPr lang="en-US" altLang="en-US" smtClean="0"/>
            </a:br>
            <a:r>
              <a:rPr lang="en-US" altLang="en-US" smtClean="0"/>
              <a:t>Isoelectronic Series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57200" y="1371600"/>
            <a:ext cx="83820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In an </a:t>
            </a:r>
            <a:r>
              <a:rPr lang="en-US" altLang="en-US" sz="2800" b="1" dirty="0" smtClean="0"/>
              <a:t>isoelectronic series</a:t>
            </a:r>
            <a:r>
              <a:rPr lang="en-US" altLang="en-US" sz="2800" dirty="0" smtClean="0"/>
              <a:t>, ions have the same number of electrons.</a:t>
            </a:r>
          </a:p>
          <a:p>
            <a:pPr eaLnBrk="1" hangingPunct="1">
              <a:defRPr/>
            </a:pPr>
            <a:r>
              <a:rPr lang="en-US" altLang="en-US" sz="2800" dirty="0" smtClean="0"/>
              <a:t>Ionic size decreases with an increasing nuclear charge.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b="1" dirty="0" smtClean="0"/>
              <a:t>An Isoelectronic Series (10 electrons)</a:t>
            </a:r>
          </a:p>
          <a:p>
            <a:pPr eaLnBrk="1" hangingPunct="1">
              <a:buFont typeface="Arial"/>
              <a:buChar char="•"/>
              <a:defRPr/>
            </a:pPr>
            <a:r>
              <a:rPr lang="en-US" altLang="en-US" sz="2800" dirty="0" smtClean="0"/>
              <a:t>Note increasing nuclear charge with decreasing ionic radius as atomic number increases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8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95400" y="5105400"/>
          <a:ext cx="6080125" cy="701676"/>
        </p:xfrm>
        <a:graphic>
          <a:graphicData uri="http://schemas.openxmlformats.org/drawingml/2006/table">
            <a:tbl>
              <a:tblPr firstRow="1" firstCol="1" bandRow="1"/>
              <a:tblGrid>
                <a:gridCol w="1215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6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2000" b="1" baseline="30000" dirty="0" smtClean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2–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</a:t>
                      </a:r>
                      <a:r>
                        <a:rPr lang="en-US" sz="2000" b="1" baseline="30000" dirty="0" smtClean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–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Na</a:t>
                      </a:r>
                      <a:r>
                        <a:rPr lang="en-US" sz="2000" b="1" baseline="300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+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Mg</a:t>
                      </a:r>
                      <a:r>
                        <a:rPr lang="en-US" sz="2000" b="1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2+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Al</a:t>
                      </a:r>
                      <a:r>
                        <a:rPr lang="en-US" sz="2000" b="1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3+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1.26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1.19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1.16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0.86 Å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0.68 Å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384" name="Rectangle 19"/>
          <p:cNvSpPr>
            <a:spLocks noChangeArrowheads="1"/>
          </p:cNvSpPr>
          <p:nvPr/>
        </p:nvSpPr>
        <p:spPr bwMode="auto">
          <a:xfrm>
            <a:off x="1531938" y="3306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Ionization Energy (</a:t>
            </a:r>
            <a:r>
              <a:rPr lang="en-US" altLang="en-US" i="1" smtClean="0"/>
              <a:t>I</a:t>
            </a:r>
            <a:r>
              <a:rPr lang="en-US" altLang="en-US" smtClean="0"/>
              <a:t>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534400" cy="50292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en-US" altLang="en-US" b="1" smtClean="0"/>
              <a:t>ionization energy</a:t>
            </a:r>
            <a:r>
              <a:rPr lang="en-US" altLang="en-US" smtClean="0"/>
              <a:t> is the minimum energy required to remove an electron from the ground state of a gaseous atom or ion.</a:t>
            </a:r>
          </a:p>
          <a:p>
            <a:pPr lvl="1" eaLnBrk="1" hangingPunct="1"/>
            <a:r>
              <a:rPr lang="en-US" altLang="en-US" smtClean="0"/>
              <a:t>The first ionization energy is that energy required to remove the first electron.</a:t>
            </a:r>
          </a:p>
          <a:p>
            <a:pPr lvl="1" eaLnBrk="1" hangingPunct="1"/>
            <a:r>
              <a:rPr lang="en-US" altLang="en-US" smtClean="0"/>
              <a:t>The second ionization energy is that energy required to remove the second electron, etc.</a:t>
            </a:r>
          </a:p>
          <a:p>
            <a:pPr eaLnBrk="1" hangingPunct="1"/>
            <a:r>
              <a:rPr lang="en-US" altLang="en-US" smtClean="0"/>
              <a:t>Note: the higher the ionization energy, the more difficult it is to remove an electron!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Development of the Periodic Table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15000" y="1600200"/>
            <a:ext cx="32766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Dmitri Mendeleev and Lothar Meyer independently came to the same conclusion about how elements should be grouped.</a:t>
            </a:r>
          </a:p>
        </p:txBody>
      </p:sp>
      <p:pic>
        <p:nvPicPr>
          <p:cNvPr id="4100" name="Picture 5" descr="C:\Documents and Settings\GEX\Desktop\51579 image ppt\Chapter 07\07_0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49768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Ionization Energy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81075"/>
            <a:ext cx="8839200" cy="2286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It requires more energy to remove each successive electron.</a:t>
            </a:r>
          </a:p>
          <a:p>
            <a:pPr eaLnBrk="1" hangingPunct="1"/>
            <a:r>
              <a:rPr lang="en-US" altLang="en-US" sz="2800" smtClean="0"/>
              <a:t>When all valence electrons have been removed, it takes a great deal more energy to remove the next electron.</a:t>
            </a:r>
          </a:p>
        </p:txBody>
      </p:sp>
      <p:pic>
        <p:nvPicPr>
          <p:cNvPr id="17412" name="Picture 5" descr="C:\Documents and Settings\GEX\Desktop\51579 image ppt\Chapter 07\07_02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3743325"/>
            <a:ext cx="6400800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2390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Periodic Trends in</a:t>
            </a:r>
            <a:br>
              <a:rPr lang="en-US" altLang="en-US" smtClean="0"/>
            </a:br>
            <a:r>
              <a:rPr lang="en-US" altLang="en-US" smtClean="0"/>
              <a:t>First Ionization Energy (</a:t>
            </a:r>
            <a:r>
              <a:rPr lang="en-US" altLang="en-US" i="1" smtClean="0"/>
              <a:t>I</a:t>
            </a:r>
            <a:r>
              <a:rPr lang="en-US" altLang="en-US" baseline="-25000" smtClean="0"/>
              <a:t>1</a:t>
            </a:r>
            <a:r>
              <a:rPr lang="en-US" altLang="en-US" smtClean="0"/>
              <a:t>)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38862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 </a:t>
            </a:r>
            <a:r>
              <a:rPr lang="en-US" altLang="en-US" i="1" smtClean="0"/>
              <a:t>I</a:t>
            </a:r>
            <a:r>
              <a:rPr lang="en-US" altLang="en-US" baseline="-25000" smtClean="0"/>
              <a:t>1</a:t>
            </a:r>
            <a:r>
              <a:rPr lang="en-US" altLang="en-US" smtClean="0"/>
              <a:t> generally increases across a period.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 </a:t>
            </a:r>
            <a:r>
              <a:rPr lang="en-US" altLang="en-US" i="1" smtClean="0"/>
              <a:t>I</a:t>
            </a:r>
            <a:r>
              <a:rPr lang="en-US" altLang="en-US" baseline="-25000" smtClean="0"/>
              <a:t>1</a:t>
            </a:r>
            <a:r>
              <a:rPr lang="en-US" altLang="en-US" smtClean="0"/>
              <a:t> generally decreases down a group.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The </a:t>
            </a:r>
            <a:r>
              <a:rPr lang="en-US" altLang="en-US" i="1" smtClean="0"/>
              <a:t>s</a:t>
            </a:r>
            <a:r>
              <a:rPr lang="en-US" altLang="en-US" smtClean="0"/>
              <a:t>- and </a:t>
            </a:r>
            <a:r>
              <a:rPr lang="en-US" altLang="en-US" i="1" smtClean="0"/>
              <a:t>p</a:t>
            </a:r>
            <a:r>
              <a:rPr lang="en-US" altLang="en-US" smtClean="0"/>
              <a:t>-block elements show a larger range of values for </a:t>
            </a:r>
            <a:r>
              <a:rPr lang="en-US" altLang="en-US" i="1" smtClean="0"/>
              <a:t>I</a:t>
            </a:r>
            <a:r>
              <a:rPr lang="en-US" altLang="en-US" baseline="-25000" smtClean="0"/>
              <a:t>1</a:t>
            </a:r>
            <a:r>
              <a:rPr lang="en-US" altLang="en-US" smtClean="0"/>
              <a:t>. (The </a:t>
            </a:r>
            <a:r>
              <a:rPr lang="en-US" altLang="en-US" i="1" smtClean="0"/>
              <a:t>d</a:t>
            </a:r>
            <a:r>
              <a:rPr lang="en-US" altLang="en-US" smtClean="0"/>
              <a:t>-block generally increases slowly across the period; the </a:t>
            </a:r>
            <a:r>
              <a:rPr lang="en-US" altLang="en-US" i="1" smtClean="0"/>
              <a:t>f</a:t>
            </a:r>
            <a:r>
              <a:rPr lang="en-US" altLang="en-US" smtClean="0"/>
              <a:t>-block elements show only small variations.)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1447800"/>
          </a:xfrm>
        </p:spPr>
        <p:txBody>
          <a:bodyPr/>
          <a:lstStyle/>
          <a:p>
            <a:pPr eaLnBrk="1" hangingPunct="1"/>
            <a:r>
              <a:rPr lang="en-US" altLang="en-US" smtClean="0"/>
              <a:t>Factors that Influence Ionization Energy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2209800"/>
          </a:xfrm>
        </p:spPr>
        <p:txBody>
          <a:bodyPr/>
          <a:lstStyle/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mtClean="0"/>
              <a:t>Smaller atoms have higher </a:t>
            </a:r>
            <a:r>
              <a:rPr lang="en-US" altLang="en-US" i="1" smtClean="0"/>
              <a:t>I</a:t>
            </a:r>
            <a:r>
              <a:rPr lang="en-US" altLang="en-US" smtClean="0"/>
              <a:t> values.</a:t>
            </a:r>
          </a:p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i="1" smtClean="0"/>
              <a:t>I</a:t>
            </a:r>
            <a:r>
              <a:rPr lang="en-US" altLang="en-US" smtClean="0"/>
              <a:t> values depend on effective nuclear charge and average distance of the electron from the nucleus.</a:t>
            </a:r>
          </a:p>
        </p:txBody>
      </p:sp>
      <p:pic>
        <p:nvPicPr>
          <p:cNvPr id="19460" name="Picture 5" descr="C:\Documents and Settings\GEX\Desktop\51579 image ppt\Chapter 07\07_10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91006"/>
            <a:ext cx="4876800" cy="288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Irregularities in the General Trend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27432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trend is </a:t>
            </a:r>
            <a:r>
              <a:rPr lang="en-US" altLang="en-US" b="1" smtClean="0"/>
              <a:t>not</a:t>
            </a:r>
            <a:r>
              <a:rPr lang="en-US" altLang="en-US" smtClean="0"/>
              <a:t> followed when the added valence electron in the next element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smtClean="0"/>
              <a:t>enters a new sublevel (higher energy sublevel);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smtClean="0"/>
              <a:t>is the first electron to pair in one orbital of the sublevel (electron repulsions lower energy).</a:t>
            </a:r>
          </a:p>
        </p:txBody>
      </p:sp>
      <p:pic>
        <p:nvPicPr>
          <p:cNvPr id="20484" name="Picture 5" descr="C:\Documents and Settings\GEX\Desktop\51579 image ppt\Chapter 07\07_11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419600"/>
            <a:ext cx="1828800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Electron Configurations of Ions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267200"/>
          </a:xfrm>
        </p:spPr>
        <p:txBody>
          <a:bodyPr/>
          <a:lstStyle/>
          <a:p>
            <a:pPr eaLnBrk="1" hangingPunct="1"/>
            <a:r>
              <a:rPr lang="en-US" altLang="en-US" smtClean="0"/>
              <a:t>Cations: The electrons are lost from the </a:t>
            </a:r>
            <a:r>
              <a:rPr lang="en-US" altLang="en-US" i="1" smtClean="0"/>
              <a:t>highest</a:t>
            </a:r>
            <a:r>
              <a:rPr lang="en-US" altLang="en-US" smtClean="0"/>
              <a:t> energy level (</a:t>
            </a:r>
            <a:r>
              <a:rPr lang="en-US" altLang="en-US" i="1" smtClean="0"/>
              <a:t>n</a:t>
            </a:r>
            <a:r>
              <a:rPr lang="en-US" altLang="en-US" smtClean="0"/>
              <a:t> value).</a:t>
            </a:r>
          </a:p>
          <a:p>
            <a:pPr eaLnBrk="1" hangingPunct="1">
              <a:buClr>
                <a:srgbClr val="000066"/>
              </a:buClr>
              <a:buFont typeface="Wingdings" pitchFamily="2" charset="2"/>
              <a:buChar char="Ø"/>
            </a:pPr>
            <a:r>
              <a:rPr lang="en-US" altLang="en-US" smtClean="0"/>
              <a:t>Li</a:t>
            </a:r>
            <a:r>
              <a:rPr lang="en-US" altLang="en-US" baseline="30000" smtClean="0"/>
              <a:t>+</a:t>
            </a:r>
            <a:r>
              <a:rPr lang="en-US" altLang="en-US" smtClean="0"/>
              <a:t> is 1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 (losing a 2</a:t>
            </a:r>
            <a:r>
              <a:rPr lang="en-US" altLang="en-US" i="1" smtClean="0"/>
              <a:t>s</a:t>
            </a:r>
            <a:r>
              <a:rPr lang="en-US" altLang="en-US" smtClean="0"/>
              <a:t> electron).</a:t>
            </a:r>
          </a:p>
          <a:p>
            <a:pPr eaLnBrk="1" hangingPunct="1">
              <a:buClr>
                <a:srgbClr val="000066"/>
              </a:buClr>
              <a:buFont typeface="Wingdings" pitchFamily="2" charset="2"/>
              <a:buChar char="Ø"/>
            </a:pPr>
            <a:r>
              <a:rPr lang="en-US" altLang="en-US" smtClean="0"/>
              <a:t>Fe</a:t>
            </a:r>
            <a:r>
              <a:rPr lang="en-US" altLang="en-US" baseline="30000" smtClean="0"/>
              <a:t>2+</a:t>
            </a:r>
            <a:r>
              <a:rPr lang="en-US" altLang="en-US" smtClean="0"/>
              <a:t> is 1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2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2</a:t>
            </a:r>
            <a:r>
              <a:rPr lang="en-US" altLang="en-US" i="1" smtClean="0"/>
              <a:t>p</a:t>
            </a:r>
            <a:r>
              <a:rPr lang="en-US" altLang="en-US" baseline="30000" smtClean="0"/>
              <a:t>6</a:t>
            </a:r>
            <a:r>
              <a:rPr lang="en-US" altLang="en-US" smtClean="0"/>
              <a:t>3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3</a:t>
            </a:r>
            <a:r>
              <a:rPr lang="en-US" altLang="en-US" i="1" smtClean="0"/>
              <a:t>p</a:t>
            </a:r>
            <a:r>
              <a:rPr lang="en-US" altLang="en-US" baseline="30000" smtClean="0"/>
              <a:t>6</a:t>
            </a:r>
            <a:r>
              <a:rPr lang="en-US" altLang="en-US" smtClean="0"/>
              <a:t>3</a:t>
            </a:r>
            <a:r>
              <a:rPr lang="en-US" altLang="en-US" i="1" smtClean="0"/>
              <a:t>d</a:t>
            </a:r>
            <a:r>
              <a:rPr lang="en-US" altLang="en-US" baseline="30000" smtClean="0"/>
              <a:t>6</a:t>
            </a:r>
            <a:r>
              <a:rPr lang="en-US" altLang="en-US" smtClean="0"/>
              <a:t> (losing two 4</a:t>
            </a:r>
            <a:r>
              <a:rPr lang="en-US" altLang="en-US" i="1" smtClean="0"/>
              <a:t>s</a:t>
            </a:r>
            <a:r>
              <a:rPr lang="en-US" altLang="en-US" smtClean="0"/>
              <a:t> electrons).</a:t>
            </a:r>
          </a:p>
          <a:p>
            <a:pPr eaLnBrk="1" hangingPunct="1"/>
            <a:r>
              <a:rPr lang="en-US" altLang="en-US" smtClean="0"/>
              <a:t>Anions: The electron configurations are filled to </a:t>
            </a:r>
            <a:r>
              <a:rPr lang="en-US" altLang="en-US" i="1" smtClean="0"/>
              <a:t>ns</a:t>
            </a:r>
            <a:r>
              <a:rPr lang="en-US" altLang="en-US" baseline="30000" smtClean="0"/>
              <a:t>2</a:t>
            </a:r>
            <a:r>
              <a:rPr lang="en-US" altLang="en-US" i="1" smtClean="0"/>
              <a:t>np</a:t>
            </a:r>
            <a:r>
              <a:rPr lang="en-US" altLang="en-US" baseline="30000" smtClean="0"/>
              <a:t>6</a:t>
            </a:r>
            <a:r>
              <a:rPr lang="en-US" altLang="en-US" smtClean="0"/>
              <a:t>; e.g., F</a:t>
            </a:r>
            <a:r>
              <a:rPr lang="en-US" altLang="en-US" baseline="30000" smtClean="0"/>
              <a:t>–</a:t>
            </a:r>
            <a:r>
              <a:rPr lang="en-US" altLang="en-US" smtClean="0"/>
              <a:t> is 1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2</a:t>
            </a:r>
            <a:r>
              <a:rPr lang="en-US" altLang="en-US" i="1" smtClean="0"/>
              <a:t>s</a:t>
            </a:r>
            <a:r>
              <a:rPr lang="en-US" altLang="en-US" baseline="30000" smtClean="0"/>
              <a:t>2</a:t>
            </a:r>
            <a:r>
              <a:rPr lang="en-US" altLang="en-US" smtClean="0"/>
              <a:t>2</a:t>
            </a:r>
            <a:r>
              <a:rPr lang="en-US" altLang="en-US" i="1" smtClean="0"/>
              <a:t>p</a:t>
            </a:r>
            <a:r>
              <a:rPr lang="en-US" altLang="en-US" baseline="30000" smtClean="0"/>
              <a:t>6</a:t>
            </a:r>
            <a:r>
              <a:rPr lang="en-US" altLang="en-US" smtClean="0"/>
              <a:t> (gaining one electron in 2</a:t>
            </a:r>
            <a:r>
              <a:rPr lang="en-US" altLang="en-US" i="1" smtClean="0"/>
              <a:t>p</a:t>
            </a:r>
            <a:r>
              <a:rPr lang="en-US" altLang="en-US" smtClean="0"/>
              <a:t>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Electron Affinity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3581400"/>
          </a:xfrm>
        </p:spPr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b="1" dirty="0" smtClean="0"/>
              <a:t>Electron affinity</a:t>
            </a:r>
            <a:r>
              <a:rPr lang="en-US" altLang="en-US" sz="2800" dirty="0" smtClean="0"/>
              <a:t> is the energy change accompanying the addition of an electron to a gaseous atom:	</a:t>
            </a:r>
          </a:p>
          <a:p>
            <a:pPr marL="0" indent="0" eaLnBrk="1" hangingPunct="1">
              <a:buClr>
                <a:srgbClr val="00B050"/>
              </a:buClr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</a:t>
            </a:r>
            <a:r>
              <a:rPr lang="en-US" altLang="en-US" sz="2800" dirty="0" err="1" smtClean="0"/>
              <a:t>Cl</a:t>
            </a:r>
            <a:r>
              <a:rPr lang="en-US" altLang="en-US" sz="2800" dirty="0" smtClean="0"/>
              <a:t> + </a:t>
            </a:r>
            <a:r>
              <a:rPr lang="en-US" altLang="en-US" sz="2800" i="1" dirty="0" smtClean="0"/>
              <a:t>e</a:t>
            </a:r>
            <a:r>
              <a:rPr lang="en-US" altLang="en-US" sz="2800" baseline="30000" dirty="0" smtClean="0">
                <a:cs typeface="Arial" charset="0"/>
              </a:rPr>
              <a:t>−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sym typeface="Symbol" pitchFamily="18" charset="2"/>
              </a:rPr>
              <a:t> </a:t>
            </a:r>
            <a:r>
              <a:rPr lang="en-US" altLang="en-US" sz="2800" dirty="0" err="1" smtClean="0">
                <a:sym typeface="Symbol" pitchFamily="18" charset="2"/>
              </a:rPr>
              <a:t>Cl</a:t>
            </a:r>
            <a:r>
              <a:rPr lang="en-US" altLang="en-US" sz="2800" baseline="30000" dirty="0" smtClean="0">
                <a:cs typeface="Arial" charset="0"/>
                <a:sym typeface="Symbol" pitchFamily="18" charset="2"/>
              </a:rPr>
              <a:t>−</a:t>
            </a:r>
            <a:endParaRPr lang="en-US" altLang="en-US" sz="2800" dirty="0" smtClean="0">
              <a:cs typeface="Arial" charset="0"/>
              <a:sym typeface="Symbol" pitchFamily="18" charset="2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endParaRPr lang="en-US" altLang="en-US" sz="2800" dirty="0" smtClean="0">
              <a:cs typeface="Arial" charset="0"/>
              <a:sym typeface="Symbol" pitchFamily="18" charset="2"/>
            </a:endParaRP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It is typically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exothermic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, so, for most elements, it is negative!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6350"/>
            <a:ext cx="9144000" cy="1143000"/>
          </a:xfrm>
        </p:spPr>
        <p:txBody>
          <a:bodyPr/>
          <a:lstStyle/>
          <a:p>
            <a:r>
              <a:rPr lang="en-US" altLang="en-US" smtClean="0"/>
              <a:t>General Trend in Electron Affinity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105400" cy="5410200"/>
          </a:xfrm>
        </p:spPr>
        <p:txBody>
          <a:bodyPr/>
          <a:lstStyle/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Not much change in a group.</a:t>
            </a:r>
          </a:p>
          <a:p>
            <a:pPr eaLnBrk="1" hangingPunct="1">
              <a:buClr>
                <a:srgbClr val="00B050"/>
              </a:buClr>
              <a:buFont typeface="Wingdings" panose="05000000000000000000" pitchFamily="2" charset="2"/>
              <a:buChar char="Ø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Across a period, it generally increases.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Three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notable exceptions include the following: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Group 2A: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s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sublevel is full!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Group 5A: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p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sublevel is half-full!</a:t>
            </a:r>
          </a:p>
          <a:p>
            <a:pPr marL="514350" indent="-514350" eaLnBrk="1" hangingPunct="1">
              <a:buFont typeface="+mj-lt"/>
              <a:buAutoNum type="arabicParenR"/>
              <a:defRPr/>
            </a:pPr>
            <a:r>
              <a:rPr lang="en-US" altLang="en-US" sz="2800" dirty="0" smtClean="0">
                <a:cs typeface="Arial" charset="0"/>
                <a:sym typeface="Symbol" pitchFamily="18" charset="2"/>
              </a:rPr>
              <a:t>Group 8A: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p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sublevel is </a:t>
            </a:r>
            <a:r>
              <a:rPr lang="en-US" altLang="en-US" sz="2800" err="1" smtClean="0">
                <a:cs typeface="Arial" charset="0"/>
                <a:sym typeface="Symbol" pitchFamily="18" charset="2"/>
              </a:rPr>
              <a:t>full</a:t>
            </a:r>
            <a:r>
              <a:rPr lang="en-US" altLang="en-US" sz="2800" smtClean="0">
                <a:cs typeface="Arial" charset="0"/>
                <a:sym typeface="Symbol" pitchFamily="18" charset="2"/>
              </a:rPr>
              <a:t>!</a:t>
            </a:r>
          </a:p>
          <a:p>
            <a:pPr marL="514350" indent="-514350" eaLnBrk="1" hangingPunct="1">
              <a:buNone/>
              <a:defRPr/>
            </a:pPr>
            <a:r>
              <a:rPr lang="en-US" altLang="en-US" sz="2800">
                <a:cs typeface="Arial" charset="0"/>
                <a:sym typeface="Symbol" pitchFamily="18" charset="2"/>
              </a:rPr>
              <a:t>	</a:t>
            </a:r>
            <a:r>
              <a:rPr lang="en-US" altLang="en-US" sz="2800" smtClean="0">
                <a:cs typeface="Arial" charset="0"/>
                <a:sym typeface="Symbol" pitchFamily="18" charset="2"/>
              </a:rPr>
              <a:t>Note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: the electron affinity for many of these elements is </a:t>
            </a:r>
            <a:r>
              <a:rPr lang="en-US" altLang="en-US" sz="2800" i="1" dirty="0" smtClean="0">
                <a:cs typeface="Arial" charset="0"/>
                <a:sym typeface="Symbol" pitchFamily="18" charset="2"/>
              </a:rPr>
              <a:t>positive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(X</a:t>
            </a:r>
            <a:r>
              <a:rPr lang="en-US" altLang="en-US" sz="2800" baseline="30000" dirty="0" smtClean="0">
                <a:cs typeface="Arial" charset="0"/>
                <a:sym typeface="Symbol" pitchFamily="18" charset="2"/>
              </a:rPr>
              <a:t>–</a:t>
            </a:r>
            <a:r>
              <a:rPr lang="en-US" altLang="en-US" sz="2800" dirty="0" smtClean="0">
                <a:cs typeface="Arial" charset="0"/>
                <a:sym typeface="Symbol" pitchFamily="18" charset="2"/>
              </a:rPr>
              <a:t> is unstable).</a:t>
            </a:r>
            <a:endParaRPr lang="en-US" dirty="0"/>
          </a:p>
        </p:txBody>
      </p:sp>
      <p:pic>
        <p:nvPicPr>
          <p:cNvPr id="1026" name="Picture 2" descr="C:\Documents and Settings\GEX\Desktop\51579 IRDVD Brown\51579 Lecture PPT\Chapter 07\07_12_Fig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51062"/>
            <a:ext cx="3520313" cy="21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Metal, Nonmetals, and Metalloids</a:t>
            </a:r>
          </a:p>
        </p:txBody>
      </p:sp>
      <p:pic>
        <p:nvPicPr>
          <p:cNvPr id="24579" name="Picture 4" descr="C:\Documents and Settings\GEX\Desktop\51579 image ppt\Chapter 07\07_1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74838"/>
            <a:ext cx="6375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Metals Differ from Nonmetals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Metals tend to form cations.</a:t>
            </a:r>
          </a:p>
          <a:p>
            <a:pPr eaLnBrk="1" hangingPunct="1"/>
            <a:r>
              <a:rPr lang="en-US" altLang="en-US" sz="2800" smtClean="0"/>
              <a:t>Nonmetals tend to form anions.</a:t>
            </a:r>
          </a:p>
        </p:txBody>
      </p:sp>
      <p:pic>
        <p:nvPicPr>
          <p:cNvPr id="25604" name="Picture 5" descr="C:\Documents and Settings\GEX\Desktop\51579 image ppt\Chapter 07\07_1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5438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Metals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838200"/>
            <a:ext cx="8153400" cy="3733800"/>
          </a:xfrm>
        </p:spPr>
        <p:txBody>
          <a:bodyPr/>
          <a:lstStyle/>
          <a:p>
            <a:pPr eaLnBrk="1" hangingPunct="1"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en-US" sz="2800" smtClean="0"/>
              <a:t>Most of the elements in nature are metals.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en-US" sz="2800" smtClean="0"/>
              <a:t>Properties of metals: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mtClean="0"/>
              <a:t>Shiny luster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mtClean="0"/>
              <a:t>Conduct heat and electricity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mtClean="0"/>
              <a:t>Malleable and ductile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mtClean="0"/>
              <a:t>Solids at room temperature (except mercury)</a:t>
            </a:r>
          </a:p>
          <a:p>
            <a:pPr lvl="1" eaLnBrk="1" hangingPunct="1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mtClean="0"/>
              <a:t>Low ionization energies/form cations easily</a:t>
            </a:r>
          </a:p>
        </p:txBody>
      </p:sp>
      <p:pic>
        <p:nvPicPr>
          <p:cNvPr id="26628" name="Picture 5" descr="C:\Documents and Settings\GEX\Desktop\51579 image ppt\Chapter 07\07_1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724400"/>
            <a:ext cx="2039938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Mendeleev and the Periodic Table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495800"/>
            <a:ext cx="8077200" cy="205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Chemists mostly credit Mendeleev because he also used chemical properties to organize the table and predicted some missing elements and their expected properties, including germanium.</a:t>
            </a:r>
          </a:p>
        </p:txBody>
      </p:sp>
      <p:pic>
        <p:nvPicPr>
          <p:cNvPr id="5124" name="Picture 5" descr="C:\Documents and Settings\GEX\Desktop\51579 image ppt\Chapter 07\07_01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219200"/>
            <a:ext cx="61690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163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Metal Chemistry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Compounds formed between metals and nonmetals tend to be ionic.</a:t>
            </a:r>
          </a:p>
          <a:p>
            <a:pPr eaLnBrk="1" hangingPunct="1"/>
            <a:r>
              <a:rPr lang="en-US" altLang="en-US" sz="2800" smtClean="0"/>
              <a:t>Metal oxides tend to be basic.</a:t>
            </a:r>
          </a:p>
        </p:txBody>
      </p:sp>
      <p:pic>
        <p:nvPicPr>
          <p:cNvPr id="27652" name="Picture 5" descr="C:\Documents and Settings\GEX\Desktop\51579 image ppt\Chapter 07\07_1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240338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Nonmetals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610600" cy="3352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Nonmetals are found on the right hand side of the periodic table.</a:t>
            </a:r>
          </a:p>
          <a:p>
            <a:pPr eaLnBrk="1" hangingPunct="1"/>
            <a:r>
              <a:rPr lang="en-US" altLang="en-US" sz="2800" smtClean="0"/>
              <a:t>Properties of nonmetals include the following:</a:t>
            </a:r>
          </a:p>
          <a:p>
            <a:pPr eaLnBrk="1" hangingPunct="1"/>
            <a:r>
              <a:rPr lang="en-US" altLang="en-US" sz="2800" smtClean="0"/>
              <a:t>Solid, liquid, or gas (depends on element)</a:t>
            </a:r>
          </a:p>
          <a:p>
            <a:pPr eaLnBrk="1" hangingPunct="1"/>
            <a:r>
              <a:rPr lang="en-US" altLang="en-US" sz="2800" smtClean="0"/>
              <a:t>Solids are dull, brittle, poor conductors</a:t>
            </a:r>
          </a:p>
          <a:p>
            <a:pPr eaLnBrk="1" hangingPunct="1"/>
            <a:r>
              <a:rPr lang="en-US" altLang="en-US" sz="2800" smtClean="0"/>
              <a:t>Large negative electronegativity/form anions readily</a:t>
            </a:r>
          </a:p>
        </p:txBody>
      </p:sp>
      <p:pic>
        <p:nvPicPr>
          <p:cNvPr id="28676" name="Picture 5" descr="C:\Documents and Settings\GEX\Desktop\51579 image ppt\Chapter 07\07_17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0"/>
            <a:ext cx="2957513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163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Nonmetal Chemistry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648200"/>
            <a:ext cx="7772400" cy="1676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Substances containing only nonmetals are molecular compounds.</a:t>
            </a:r>
          </a:p>
          <a:p>
            <a:pPr eaLnBrk="1" hangingPunct="1"/>
            <a:r>
              <a:rPr lang="en-US" altLang="en-US" sz="2800" smtClean="0"/>
              <a:t>Most nonmetal oxides are acidic.</a:t>
            </a:r>
          </a:p>
        </p:txBody>
      </p:sp>
      <p:pic>
        <p:nvPicPr>
          <p:cNvPr id="29700" name="Picture 5" descr="C:\Documents and Settings\GEX\Desktop\51579 image ppt\Chapter 07\07_18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3606800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Recap of a Comparison of the Properties of Metals and Nonmetals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648200"/>
            <a:ext cx="7772400" cy="106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3794125" y="24098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30725" name="Picture 6" descr="C:\Documents and Settings\GEX\Desktop\51579 image ppt\Chapter 07\07_03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67025"/>
            <a:ext cx="73914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Metalloids</a:t>
            </a:r>
          </a:p>
        </p:txBody>
      </p:sp>
      <p:sp>
        <p:nvSpPr>
          <p:cNvPr id="31747" name="Rectangle 4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153400" cy="2438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Metalloids have some characteristics of metals and some of nonmetals.</a:t>
            </a:r>
          </a:p>
          <a:p>
            <a:pPr eaLnBrk="1" hangingPunct="1"/>
            <a:r>
              <a:rPr lang="en-US" altLang="en-US" sz="2800" smtClean="0"/>
              <a:t>Several metalloids are electrical semiconductors (computer chips).</a:t>
            </a:r>
          </a:p>
        </p:txBody>
      </p:sp>
      <p:pic>
        <p:nvPicPr>
          <p:cNvPr id="31748" name="Picture 5" descr="C:\Documents and Settings\GEX\Desktop\51579 image ppt\Chapter 07\07_19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43325"/>
            <a:ext cx="3278188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Trends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Elements in a group have similar properties.</a:t>
            </a:r>
          </a:p>
          <a:p>
            <a:r>
              <a:rPr lang="en-US" altLang="en-US" sz="2800" smtClean="0"/>
              <a:t>Trends also exist within groups.</a:t>
            </a:r>
          </a:p>
          <a:p>
            <a:r>
              <a:rPr lang="en-US" altLang="en-US" sz="2800" smtClean="0"/>
              <a:t>Groups Compared: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 smtClean="0"/>
              <a:t>Group 1A: The Alkali Metals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 smtClean="0"/>
              <a:t>Group 2A: The Alkaline Earth Metals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 smtClean="0"/>
              <a:t>Group 6A: The Oxygen Group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 smtClean="0"/>
              <a:t>Group 7A: The Halogens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z="2800" smtClean="0"/>
              <a:t>Group 8A: The Noble Gases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Alkali Metals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4343400" cy="48006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Alkali metals</a:t>
            </a:r>
            <a:r>
              <a:rPr lang="en-US" altLang="en-US" sz="2800" smtClean="0"/>
              <a:t> are soft, metallic solids.</a:t>
            </a:r>
          </a:p>
          <a:p>
            <a:pPr eaLnBrk="1" hangingPunct="1"/>
            <a:r>
              <a:rPr lang="en-US" altLang="en-US" sz="2800" smtClean="0"/>
              <a:t>They are found only in compounds in nature, not in their elemental forms.</a:t>
            </a:r>
          </a:p>
          <a:p>
            <a:pPr eaLnBrk="1" hangingPunct="1"/>
            <a:r>
              <a:rPr lang="en-US" altLang="en-US" sz="2800" smtClean="0"/>
              <a:t>Typical metallic properties (luster, conductivity) are seen in them.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33796" name="Picture 5" descr="C:\Documents and Settings\GEX\Desktop\51579 image ppt\Chapter 07\07_2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752600"/>
            <a:ext cx="3676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Alkali Metal Properties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They have low densities and melting points.</a:t>
            </a:r>
          </a:p>
          <a:p>
            <a:pPr eaLnBrk="1" hangingPunct="1"/>
            <a:r>
              <a:rPr lang="en-US" altLang="en-US" smtClean="0"/>
              <a:t>They also have low ionization energies.</a:t>
            </a:r>
          </a:p>
          <a:p>
            <a:endParaRPr lang="en-US" altLang="en-US" smtClean="0"/>
          </a:p>
        </p:txBody>
      </p:sp>
      <p:pic>
        <p:nvPicPr>
          <p:cNvPr id="34820" name="Picture 5" descr="C:\Documents and Settings\GEX\Desktop\51579 image ppt\Chapter 07\07_04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397625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Alkali Metal Chemistry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5181600"/>
            <a:ext cx="8839200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Their reactions with water are famously exothermic.</a:t>
            </a:r>
          </a:p>
        </p:txBody>
      </p:sp>
      <p:pic>
        <p:nvPicPr>
          <p:cNvPr id="35844" name="Picture 5" descr="C:\Documents and Settings\GEX\Desktop\51579 image ppt\Chapter 07\07_2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20712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248400" cy="1219200"/>
          </a:xfrm>
        </p:spPr>
        <p:txBody>
          <a:bodyPr/>
          <a:lstStyle/>
          <a:p>
            <a:pPr eaLnBrk="1" hangingPunct="1"/>
            <a:r>
              <a:rPr lang="en-US" altLang="en-US" smtClean="0"/>
              <a:t>Differences in Alkali Metal Chemistry</a:t>
            </a:r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828800"/>
            <a:ext cx="8763000" cy="3352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Lithium reacts with oxygen to make an oxide: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	4 Li + </a:t>
            </a:r>
            <a:r>
              <a:rPr lang="en-US" altLang="en-US" sz="2800" dirty="0" err="1" smtClean="0"/>
              <a:t>O</a:t>
            </a:r>
            <a:r>
              <a:rPr lang="en-US" altLang="en-US" sz="2800" baseline="-25000" dirty="0" err="1" smtClean="0"/>
              <a:t>2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sym typeface="Symbol" pitchFamily="18" charset="2"/>
              </a:rPr>
              <a:t> 2 </a:t>
            </a:r>
            <a:r>
              <a:rPr lang="en-US" altLang="en-US" sz="2800" dirty="0" err="1" smtClean="0">
                <a:sym typeface="Symbol" pitchFamily="18" charset="2"/>
              </a:rPr>
              <a:t>Li</a:t>
            </a:r>
            <a:r>
              <a:rPr lang="en-US" altLang="en-US" sz="2800" baseline="-25000" dirty="0" err="1" smtClean="0">
                <a:sym typeface="Symbol" pitchFamily="18" charset="2"/>
              </a:rPr>
              <a:t>2</a:t>
            </a:r>
            <a:r>
              <a:rPr lang="en-US" altLang="en-US" sz="2800" dirty="0" err="1" smtClean="0">
                <a:sym typeface="Symbol" pitchFamily="18" charset="2"/>
              </a:rPr>
              <a:t>O</a:t>
            </a:r>
            <a:endParaRPr lang="en-US" altLang="en-US" sz="2800" dirty="0" smtClean="0"/>
          </a:p>
          <a:p>
            <a:pPr eaLnBrk="1" hangingPunct="1">
              <a:defRPr/>
            </a:pPr>
            <a:r>
              <a:rPr lang="en-US" altLang="en-US" sz="2800" dirty="0" smtClean="0"/>
              <a:t>Sodium reacts with oxygen to form a peroxide: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	2 Na + </a:t>
            </a:r>
            <a:r>
              <a:rPr lang="en-US" altLang="en-US" sz="2800" dirty="0" err="1" smtClean="0"/>
              <a:t>O</a:t>
            </a:r>
            <a:r>
              <a:rPr lang="en-US" altLang="en-US" sz="2800" baseline="-25000" dirty="0" err="1" smtClean="0"/>
              <a:t>2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sym typeface="Symbol" pitchFamily="18" charset="2"/>
              </a:rPr>
              <a:t> </a:t>
            </a:r>
            <a:r>
              <a:rPr lang="en-US" altLang="en-US" sz="2800" dirty="0" err="1" smtClean="0">
                <a:sym typeface="Symbol" pitchFamily="18" charset="2"/>
              </a:rPr>
              <a:t>Na</a:t>
            </a:r>
            <a:r>
              <a:rPr lang="en-US" altLang="en-US" sz="2800" baseline="-25000" dirty="0" err="1" smtClean="0">
                <a:sym typeface="Symbol" pitchFamily="18" charset="2"/>
              </a:rPr>
              <a:t>2</a:t>
            </a:r>
            <a:r>
              <a:rPr lang="en-US" altLang="en-US" sz="2800" dirty="0" err="1" smtClean="0">
                <a:sym typeface="Symbol" pitchFamily="18" charset="2"/>
              </a:rPr>
              <a:t>O</a:t>
            </a:r>
            <a:r>
              <a:rPr lang="en-US" altLang="en-US" sz="2800" baseline="-25000" dirty="0" err="1" smtClean="0">
                <a:sym typeface="Symbol" pitchFamily="18" charset="2"/>
              </a:rPr>
              <a:t>2</a:t>
            </a:r>
            <a:endParaRPr lang="en-US" altLang="en-US" sz="2800" dirty="0" smtClean="0"/>
          </a:p>
          <a:p>
            <a:pPr eaLnBrk="1" hangingPunct="1">
              <a:defRPr/>
            </a:pPr>
            <a:r>
              <a:rPr lang="en-US" altLang="en-US" sz="2800" dirty="0" smtClean="0"/>
              <a:t>K, </a:t>
            </a:r>
            <a:r>
              <a:rPr lang="en-US" altLang="en-US" sz="2800" dirty="0" err="1" smtClean="0"/>
              <a:t>Rb</a:t>
            </a:r>
            <a:r>
              <a:rPr lang="en-US" altLang="en-US" sz="2800" dirty="0" smtClean="0"/>
              <a:t>, and Cs also form </a:t>
            </a:r>
            <a:r>
              <a:rPr lang="en-US" altLang="en-US" sz="2800" dirty="0" err="1" smtClean="0"/>
              <a:t>superoxides</a:t>
            </a:r>
            <a:r>
              <a:rPr lang="en-US" altLang="en-US" sz="2800" dirty="0" smtClean="0"/>
              <a:t>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dirty="0"/>
              <a:t>M</a:t>
            </a:r>
            <a:r>
              <a:rPr lang="en-US" altLang="en-US" sz="2800" dirty="0" smtClean="0"/>
              <a:t> + </a:t>
            </a:r>
            <a:r>
              <a:rPr lang="en-US" altLang="en-US" sz="2800" dirty="0" err="1" smtClean="0"/>
              <a:t>O</a:t>
            </a:r>
            <a:r>
              <a:rPr lang="en-US" altLang="en-US" sz="2800" baseline="-25000" dirty="0" err="1" smtClean="0"/>
              <a:t>2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sym typeface="Symbol" pitchFamily="18" charset="2"/>
              </a:rPr>
              <a:t> </a:t>
            </a:r>
            <a:r>
              <a:rPr lang="en-US" altLang="en-US" sz="2800" dirty="0" err="1">
                <a:sym typeface="Symbol" pitchFamily="18" charset="2"/>
              </a:rPr>
              <a:t>M</a:t>
            </a:r>
            <a:r>
              <a:rPr lang="en-US" altLang="en-US" sz="2800" dirty="0" err="1" smtClean="0">
                <a:sym typeface="Symbol" pitchFamily="18" charset="2"/>
              </a:rPr>
              <a:t>O</a:t>
            </a:r>
            <a:r>
              <a:rPr lang="en-US" altLang="en-US" sz="2800" baseline="-25000" dirty="0" err="1" smtClean="0">
                <a:sym typeface="Symbol" pitchFamily="18" charset="2"/>
              </a:rPr>
              <a:t>2</a:t>
            </a:r>
            <a:endParaRPr lang="en-US" altLang="en-US" sz="2800" dirty="0" smtClean="0">
              <a:sym typeface="Symbol" pitchFamily="18" charset="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Atomic Number</a:t>
            </a: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4724400"/>
          </a:xfrm>
        </p:spPr>
        <p:txBody>
          <a:bodyPr/>
          <a:lstStyle/>
          <a:p>
            <a:pPr eaLnBrk="1" hangingPunct="1"/>
            <a:r>
              <a:rPr lang="en-US" altLang="en-US" smtClean="0"/>
              <a:t>Mendeleev’s table was based on atomic masses. It was the most fundamental property of elements known at the time.</a:t>
            </a:r>
          </a:p>
          <a:p>
            <a:pPr eaLnBrk="1" hangingPunct="1"/>
            <a:r>
              <a:rPr lang="en-US" altLang="en-US" smtClean="0"/>
              <a:t>About 35 years later, the nuclear atom was discovered by Ernest Rutherford.</a:t>
            </a:r>
          </a:p>
          <a:p>
            <a:pPr eaLnBrk="1" hangingPunct="1"/>
            <a:r>
              <a:rPr lang="en-US" altLang="en-US" smtClean="0"/>
              <a:t>Henry Moseley developed the concept of atomic number experimentally. The  number of protons was considered the basis for the periodic property of elements.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Flame Tests</a:t>
            </a:r>
          </a:p>
        </p:txBody>
      </p:sp>
      <p:sp>
        <p:nvSpPr>
          <p:cNvPr id="37891" name="Content Placeholder 5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447800"/>
          </a:xfrm>
        </p:spPr>
        <p:txBody>
          <a:bodyPr/>
          <a:lstStyle/>
          <a:p>
            <a:r>
              <a:rPr lang="en-US" altLang="en-US" smtClean="0"/>
              <a:t>Qualitative tests for alkali metals include their characteristic colors in flames.</a:t>
            </a:r>
          </a:p>
        </p:txBody>
      </p:sp>
      <p:pic>
        <p:nvPicPr>
          <p:cNvPr id="37892" name="Picture 5" descr="C:\Documents and Settings\GEX\Desktop\51579 image ppt\Chapter 07\07_22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3017838"/>
            <a:ext cx="60039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Alkaline Earth Metals—Compare to Alkali Metals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4196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Alkaline earth metals have higher densities and melting points than alkali metals.</a:t>
            </a:r>
          </a:p>
          <a:p>
            <a:pPr eaLnBrk="1" hangingPunct="1"/>
            <a:r>
              <a:rPr lang="en-US" altLang="en-US" sz="2800" smtClean="0"/>
              <a:t>Their ionization energies are low, but not as low as those of alkali metals.</a:t>
            </a:r>
          </a:p>
        </p:txBody>
      </p:sp>
      <p:pic>
        <p:nvPicPr>
          <p:cNvPr id="38916" name="Picture 5" descr="C:\Documents and Settings\GEX\Desktop\51579 image ppt\Chapter 07\07_05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90700"/>
            <a:ext cx="60960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Alkaline Earth Metals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267200" cy="4419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Beryllium</a:t>
            </a:r>
            <a:r>
              <a:rPr lang="en-US" altLang="en-US" sz="2800" smtClean="0">
                <a:solidFill>
                  <a:srgbClr val="001996"/>
                </a:solidFill>
              </a:rPr>
              <a:t> </a:t>
            </a:r>
            <a:r>
              <a:rPr lang="en-US" altLang="en-US" sz="2800" smtClean="0"/>
              <a:t>does not react with water, and  magnesium reacts only with steam, but the other alkaline earth metals react readily with water.</a:t>
            </a:r>
          </a:p>
          <a:p>
            <a:pPr eaLnBrk="1" hangingPunct="1"/>
            <a:r>
              <a:rPr lang="en-US" altLang="en-US" sz="2800" smtClean="0"/>
              <a:t>Reactivity tends to increase as you go down the group.</a:t>
            </a:r>
          </a:p>
        </p:txBody>
      </p:sp>
      <p:pic>
        <p:nvPicPr>
          <p:cNvPr id="39940" name="Picture 5" descr="C:\Documents and Settings\GEX\Desktop\51579 image ppt\Chapter 07\07_2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4625"/>
            <a:ext cx="23622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Group 6A—Increasing in Metallic Character down the Group</a:t>
            </a:r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648200"/>
            <a:ext cx="7772400" cy="1600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Oxygen, sulfur, and selenium are nonmetals.</a:t>
            </a:r>
          </a:p>
          <a:p>
            <a:pPr eaLnBrk="1" hangingPunct="1"/>
            <a:r>
              <a:rPr lang="en-US" altLang="en-US" sz="2800" smtClean="0"/>
              <a:t>Tellurium is a metalloid.</a:t>
            </a:r>
          </a:p>
          <a:p>
            <a:pPr eaLnBrk="1" hangingPunct="1"/>
            <a:r>
              <a:rPr lang="en-US" altLang="en-US" sz="2800" smtClean="0"/>
              <a:t>The radioactive polonium is a metal.</a:t>
            </a:r>
          </a:p>
        </p:txBody>
      </p:sp>
      <p:pic>
        <p:nvPicPr>
          <p:cNvPr id="40964" name="Picture 5" descr="C:\Documents and Settings\GEX\Desktop\51579 image ppt\Chapter 07\07_06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68500"/>
            <a:ext cx="5884863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Group 7A—Halogens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4191000"/>
            <a:ext cx="8077200" cy="198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b="1" smtClean="0"/>
              <a:t>halogens</a:t>
            </a:r>
            <a:r>
              <a:rPr lang="en-US" altLang="en-US" sz="2800" smtClean="0"/>
              <a:t> are typical nonmetals.</a:t>
            </a:r>
          </a:p>
          <a:p>
            <a:pPr eaLnBrk="1" hangingPunct="1"/>
            <a:r>
              <a:rPr lang="en-US" altLang="en-US" sz="2800" smtClean="0"/>
              <a:t>They have highly negative electron affinities, so they exist as anions in nature.</a:t>
            </a:r>
          </a:p>
          <a:p>
            <a:pPr eaLnBrk="1" hangingPunct="1"/>
            <a:r>
              <a:rPr lang="en-US" altLang="en-US" sz="2800" smtClean="0"/>
              <a:t>They react directly with metals to form metal halides.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41988" name="Picture 5" descr="C:\Documents and Settings\GEX\Desktop\51579 image ppt\Chapter 07\07_07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600200"/>
            <a:ext cx="66484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Group 8A—Noble Gases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4114800"/>
            <a:ext cx="8991600" cy="2590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noble gases have very large ionization energies.</a:t>
            </a:r>
          </a:p>
          <a:p>
            <a:pPr eaLnBrk="1" hangingPunct="1"/>
            <a:r>
              <a:rPr lang="en-US" altLang="en-US" sz="2800" smtClean="0"/>
              <a:t>Their electron affinities are positive (can’t form stable anions).</a:t>
            </a:r>
          </a:p>
          <a:p>
            <a:pPr eaLnBrk="1" hangingPunct="1"/>
            <a:r>
              <a:rPr lang="en-US" altLang="en-US" sz="2800" smtClean="0"/>
              <a:t>Therefore, they are relatively unreactive.</a:t>
            </a:r>
          </a:p>
          <a:p>
            <a:pPr eaLnBrk="1" hangingPunct="1"/>
            <a:r>
              <a:rPr lang="en-US" altLang="en-US" sz="2800" smtClean="0"/>
              <a:t>They are found as monatomic gases.</a:t>
            </a:r>
          </a:p>
        </p:txBody>
      </p:sp>
      <p:pic>
        <p:nvPicPr>
          <p:cNvPr id="43012" name="Picture 5" descr="C:\Documents and Settings\GEX\Desktop\51579 image ppt\Chapter 07\07_08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1447800"/>
            <a:ext cx="4722812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Periodicity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486400"/>
          </a:xfrm>
        </p:spPr>
        <p:txBody>
          <a:bodyPr/>
          <a:lstStyle/>
          <a:p>
            <a:pPr eaLnBrk="1" hangingPunct="1"/>
            <a:r>
              <a:rPr lang="en-US" altLang="en-US" sz="3000" smtClean="0"/>
              <a:t>Periodicity is the repetitive pattern of a property for elements based on atomic number.</a:t>
            </a:r>
          </a:p>
          <a:p>
            <a:pPr eaLnBrk="1" hangingPunct="1"/>
            <a:r>
              <a:rPr lang="en-US" altLang="en-US" sz="3000" smtClean="0"/>
              <a:t>The following properties are discussed in this chapter:</a:t>
            </a:r>
          </a:p>
          <a:p>
            <a:pPr lvl="1" eaLnBrk="1" hangingPunct="1"/>
            <a:r>
              <a:rPr lang="en-US" altLang="en-US" smtClean="0"/>
              <a:t>Sizes of atoms and ions</a:t>
            </a:r>
          </a:p>
          <a:p>
            <a:pPr lvl="1" eaLnBrk="1" hangingPunct="1"/>
            <a:r>
              <a:rPr lang="en-US" altLang="en-US" smtClean="0"/>
              <a:t>Ionization energy</a:t>
            </a:r>
          </a:p>
          <a:p>
            <a:pPr lvl="1" eaLnBrk="1" hangingPunct="1"/>
            <a:r>
              <a:rPr lang="en-US" altLang="en-US" smtClean="0"/>
              <a:t>Electron affinity</a:t>
            </a:r>
          </a:p>
          <a:p>
            <a:pPr lvl="1" eaLnBrk="1" hangingPunct="1"/>
            <a:r>
              <a:rPr lang="en-US" altLang="en-US" smtClean="0"/>
              <a:t>Some group chemical property trends</a:t>
            </a:r>
          </a:p>
          <a:p>
            <a:pPr eaLnBrk="1" hangingPunct="1"/>
            <a:r>
              <a:rPr lang="en-US" altLang="en-US" sz="3000" smtClean="0"/>
              <a:t>First, we will discuss a fundamental property that leads to may of the trends, effective </a:t>
            </a:r>
            <a:br>
              <a:rPr lang="en-US" altLang="en-US" sz="3000" smtClean="0"/>
            </a:br>
            <a:r>
              <a:rPr lang="en-US" altLang="en-US" sz="3000" smtClean="0"/>
              <a:t>nuclear charge.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20638" y="0"/>
            <a:ext cx="9144001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Effective Nuclear Charge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990600"/>
            <a:ext cx="4191000" cy="49530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Many properties depend on attractions between valence electrons and the nucleus.</a:t>
            </a:r>
          </a:p>
          <a:p>
            <a:pPr eaLnBrk="1" hangingPunct="1"/>
            <a:r>
              <a:rPr lang="en-US" altLang="en-US" sz="2800" dirty="0" smtClean="0"/>
              <a:t>Electrons are both attracted to the nucleus and repelled by other electrons.</a:t>
            </a:r>
          </a:p>
          <a:p>
            <a:pPr eaLnBrk="1" hangingPunct="1"/>
            <a:r>
              <a:rPr lang="en-US" altLang="en-US" sz="2800" dirty="0" smtClean="0"/>
              <a:t>The forces an electron experiences depend on both factors.</a:t>
            </a:r>
          </a:p>
        </p:txBody>
      </p:sp>
      <p:pic>
        <p:nvPicPr>
          <p:cNvPr id="8196" name="Picture 5" descr="C:\Documents and Settings\GEX\Desktop\51579 image ppt\Chapter 07\07_0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8862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30163" y="0"/>
            <a:ext cx="9144001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Effective Nuclear Charge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990600"/>
            <a:ext cx="85344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dirty="0" smtClean="0"/>
              <a:t>The effective nuclear charge, </a:t>
            </a:r>
            <a:r>
              <a:rPr lang="en-US" altLang="en-US" sz="2800" i="1" dirty="0" err="1" smtClean="0"/>
              <a:t>Z</a:t>
            </a:r>
            <a:r>
              <a:rPr lang="en-US" altLang="en-US" sz="2800" baseline="-25000" dirty="0" err="1" smtClean="0"/>
              <a:t>eff</a:t>
            </a:r>
            <a:r>
              <a:rPr lang="en-US" altLang="en-US" sz="2800" dirty="0" smtClean="0"/>
              <a:t>, is found this way:</a:t>
            </a:r>
          </a:p>
          <a:p>
            <a:pPr marL="0" indent="0" algn="ctr" eaLnBrk="1" hangingPunct="1">
              <a:buFontTx/>
              <a:buNone/>
              <a:defRPr/>
            </a:pPr>
            <a:r>
              <a:rPr lang="en-US" altLang="en-US" sz="2800" i="1" dirty="0" err="1" smtClean="0"/>
              <a:t>Z</a:t>
            </a:r>
            <a:r>
              <a:rPr lang="en-US" altLang="en-US" sz="2800" baseline="-25000" dirty="0" err="1" smtClean="0"/>
              <a:t>eff</a:t>
            </a:r>
            <a:r>
              <a:rPr lang="en-US" altLang="en-US" sz="2800" dirty="0" smtClean="0"/>
              <a:t> = </a:t>
            </a:r>
            <a:r>
              <a:rPr lang="en-US" altLang="en-US" sz="2800" i="1" dirty="0" smtClean="0"/>
              <a:t>Z</a:t>
            </a:r>
            <a:r>
              <a:rPr lang="en-US" altLang="en-US" sz="2800" dirty="0" smtClean="0"/>
              <a:t> </a:t>
            </a:r>
            <a:r>
              <a:rPr lang="en-US" altLang="en-US" sz="2800" dirty="0" smtClean="0">
                <a:cs typeface="Arial" charset="0"/>
              </a:rPr>
              <a:t>−</a:t>
            </a:r>
            <a:r>
              <a:rPr lang="en-US" altLang="en-US" sz="2800" dirty="0" smtClean="0"/>
              <a:t> </a:t>
            </a:r>
            <a:r>
              <a:rPr lang="en-US" altLang="en-US" sz="2800" i="1" dirty="0" smtClean="0"/>
              <a:t>S</a:t>
            </a:r>
            <a:endParaRPr lang="en-US" altLang="en-US" sz="2800" dirty="0" smtClean="0"/>
          </a:p>
          <a:p>
            <a:pPr marL="400050" lvl="1" indent="0" eaLnBrk="1" hangingPunct="1">
              <a:buFontTx/>
              <a:buNone/>
              <a:defRPr/>
            </a:pPr>
            <a:r>
              <a:rPr lang="en-US" altLang="en-US" dirty="0" smtClean="0"/>
              <a:t>where </a:t>
            </a:r>
            <a:r>
              <a:rPr lang="en-US" altLang="en-US" i="1" dirty="0" smtClean="0"/>
              <a:t>Z</a:t>
            </a:r>
            <a:r>
              <a:rPr lang="en-US" altLang="en-US" dirty="0" smtClean="0"/>
              <a:t> is the atomic number and </a:t>
            </a:r>
            <a:r>
              <a:rPr lang="en-US" altLang="en-US" i="1" dirty="0" smtClean="0"/>
              <a:t>S</a:t>
            </a:r>
            <a:r>
              <a:rPr lang="en-US" altLang="en-US" dirty="0" smtClean="0"/>
              <a:t> is a screening constant, usually close to the number of inner electrons.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800" dirty="0" smtClean="0"/>
              <a:t>Effective nuclear charge is a periodic property:</a:t>
            </a:r>
          </a:p>
          <a:p>
            <a:pPr marL="857250" lvl="1" indent="-457200" eaLnBrk="1" hangingPunct="1">
              <a:buFont typeface="Courier New" panose="02070309020205020404" pitchFamily="49" charset="0"/>
              <a:buChar char="o"/>
              <a:defRPr/>
            </a:pPr>
            <a:r>
              <a:rPr lang="en-US" altLang="en-US" dirty="0" smtClean="0"/>
              <a:t>It increases across a period.</a:t>
            </a:r>
          </a:p>
          <a:p>
            <a:pPr marL="857250" lvl="1" indent="-457200" eaLnBrk="1" hangingPunct="1">
              <a:buFont typeface="Courier New" panose="02070309020205020404" pitchFamily="49" charset="0"/>
              <a:buChar char="o"/>
              <a:defRPr/>
            </a:pPr>
            <a:r>
              <a:rPr lang="en-US" altLang="en-US" dirty="0" smtClean="0"/>
              <a:t>It decreases down a group.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Screening effect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35" y="2286000"/>
            <a:ext cx="2415730" cy="4114800"/>
          </a:xfrm>
        </p:spPr>
      </p:pic>
      <p:cxnSp>
        <p:nvCxnSpPr>
          <p:cNvPr id="6" name="Straight Connector 5"/>
          <p:cNvCxnSpPr/>
          <p:nvPr/>
        </p:nvCxnSpPr>
        <p:spPr bwMode="auto">
          <a:xfrm>
            <a:off x="5715000" y="3352800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271260" y="2937301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electrons</a:t>
            </a:r>
          </a:p>
          <a:p>
            <a:r>
              <a:rPr lang="en-US" dirty="0" smtClean="0"/>
              <a:t>(screen)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02480" y="169278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e-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5280660" y="1657350"/>
            <a:ext cx="537210" cy="320040"/>
          </a:xfrm>
          <a:custGeom>
            <a:avLst/>
            <a:gdLst>
              <a:gd name="connsiteX0" fmla="*/ 0 w 537210"/>
              <a:gd name="connsiteY0" fmla="*/ 0 h 320040"/>
              <a:gd name="connsiteX1" fmla="*/ 68580 w 537210"/>
              <a:gd name="connsiteY1" fmla="*/ 91440 h 320040"/>
              <a:gd name="connsiteX2" fmla="*/ 114300 w 537210"/>
              <a:gd name="connsiteY2" fmla="*/ 160020 h 320040"/>
              <a:gd name="connsiteX3" fmla="*/ 125730 w 537210"/>
              <a:gd name="connsiteY3" fmla="*/ 194310 h 320040"/>
              <a:gd name="connsiteX4" fmla="*/ 228600 w 537210"/>
              <a:gd name="connsiteY4" fmla="*/ 274320 h 320040"/>
              <a:gd name="connsiteX5" fmla="*/ 320040 w 537210"/>
              <a:gd name="connsiteY5" fmla="*/ 320040 h 320040"/>
              <a:gd name="connsiteX6" fmla="*/ 537210 w 537210"/>
              <a:gd name="connsiteY6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210" h="320040">
                <a:moveTo>
                  <a:pt x="0" y="0"/>
                </a:moveTo>
                <a:cubicBezTo>
                  <a:pt x="94144" y="156907"/>
                  <a:pt x="-18918" y="-21058"/>
                  <a:pt x="68580" y="91440"/>
                </a:cubicBezTo>
                <a:cubicBezTo>
                  <a:pt x="85448" y="113127"/>
                  <a:pt x="105612" y="133956"/>
                  <a:pt x="114300" y="160020"/>
                </a:cubicBezTo>
                <a:cubicBezTo>
                  <a:pt x="118110" y="171450"/>
                  <a:pt x="119047" y="184285"/>
                  <a:pt x="125730" y="194310"/>
                </a:cubicBezTo>
                <a:cubicBezTo>
                  <a:pt x="144545" y="222532"/>
                  <a:pt x="205893" y="262966"/>
                  <a:pt x="228600" y="274320"/>
                </a:cubicBezTo>
                <a:cubicBezTo>
                  <a:pt x="259080" y="289560"/>
                  <a:pt x="285962" y="320040"/>
                  <a:pt x="320040" y="320040"/>
                </a:cubicBezTo>
                <a:lnTo>
                  <a:pt x="537210" y="32004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5589270" y="1988820"/>
            <a:ext cx="148590" cy="228644"/>
          </a:xfrm>
          <a:custGeom>
            <a:avLst/>
            <a:gdLst>
              <a:gd name="connsiteX0" fmla="*/ 0 w 148590"/>
              <a:gd name="connsiteY0" fmla="*/ 0 h 228644"/>
              <a:gd name="connsiteX1" fmla="*/ 102870 w 148590"/>
              <a:gd name="connsiteY1" fmla="*/ 205740 h 228644"/>
              <a:gd name="connsiteX2" fmla="*/ 148590 w 148590"/>
              <a:gd name="connsiteY2" fmla="*/ 228600 h 22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" h="228644">
                <a:moveTo>
                  <a:pt x="0" y="0"/>
                </a:moveTo>
                <a:cubicBezTo>
                  <a:pt x="27276" y="109104"/>
                  <a:pt x="11156" y="144598"/>
                  <a:pt x="102870" y="205740"/>
                </a:cubicBezTo>
                <a:cubicBezTo>
                  <a:pt x="140330" y="230713"/>
                  <a:pt x="123423" y="228600"/>
                  <a:pt x="148590" y="228600"/>
                </a:cubicBezTo>
              </a:path>
            </a:pathLst>
          </a:custGeom>
          <a:solidFill>
            <a:schemeClr val="tx2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5669280" y="1977390"/>
            <a:ext cx="160020" cy="834550"/>
          </a:xfrm>
          <a:custGeom>
            <a:avLst/>
            <a:gdLst>
              <a:gd name="connsiteX0" fmla="*/ 160020 w 160020"/>
              <a:gd name="connsiteY0" fmla="*/ 0 h 834550"/>
              <a:gd name="connsiteX1" fmla="*/ 137160 w 160020"/>
              <a:gd name="connsiteY1" fmla="*/ 91440 h 834550"/>
              <a:gd name="connsiteX2" fmla="*/ 125730 w 160020"/>
              <a:gd name="connsiteY2" fmla="*/ 137160 h 834550"/>
              <a:gd name="connsiteX3" fmla="*/ 102870 w 160020"/>
              <a:gd name="connsiteY3" fmla="*/ 171450 h 834550"/>
              <a:gd name="connsiteX4" fmla="*/ 80010 w 160020"/>
              <a:gd name="connsiteY4" fmla="*/ 251460 h 834550"/>
              <a:gd name="connsiteX5" fmla="*/ 68580 w 160020"/>
              <a:gd name="connsiteY5" fmla="*/ 297180 h 834550"/>
              <a:gd name="connsiteX6" fmla="*/ 34290 w 160020"/>
              <a:gd name="connsiteY6" fmla="*/ 640080 h 834550"/>
              <a:gd name="connsiteX7" fmla="*/ 22860 w 160020"/>
              <a:gd name="connsiteY7" fmla="*/ 674370 h 834550"/>
              <a:gd name="connsiteX8" fmla="*/ 0 w 160020"/>
              <a:gd name="connsiteY8" fmla="*/ 765810 h 834550"/>
              <a:gd name="connsiteX9" fmla="*/ 11430 w 160020"/>
              <a:gd name="connsiteY9" fmla="*/ 800100 h 834550"/>
              <a:gd name="connsiteX10" fmla="*/ 80010 w 160020"/>
              <a:gd name="connsiteY10" fmla="*/ 822960 h 834550"/>
              <a:gd name="connsiteX11" fmla="*/ 137160 w 160020"/>
              <a:gd name="connsiteY11" fmla="*/ 834390 h 8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20" h="834550">
                <a:moveTo>
                  <a:pt x="160020" y="0"/>
                </a:moveTo>
                <a:cubicBezTo>
                  <a:pt x="136782" y="116192"/>
                  <a:pt x="160591" y="9431"/>
                  <a:pt x="137160" y="91440"/>
                </a:cubicBezTo>
                <a:cubicBezTo>
                  <a:pt x="132844" y="106545"/>
                  <a:pt x="131918" y="122721"/>
                  <a:pt x="125730" y="137160"/>
                </a:cubicBezTo>
                <a:cubicBezTo>
                  <a:pt x="120319" y="149786"/>
                  <a:pt x="110490" y="160020"/>
                  <a:pt x="102870" y="171450"/>
                </a:cubicBezTo>
                <a:cubicBezTo>
                  <a:pt x="67138" y="314378"/>
                  <a:pt x="112805" y="136677"/>
                  <a:pt x="80010" y="251460"/>
                </a:cubicBezTo>
                <a:cubicBezTo>
                  <a:pt x="75694" y="266565"/>
                  <a:pt x="72390" y="281940"/>
                  <a:pt x="68580" y="297180"/>
                </a:cubicBezTo>
                <a:cubicBezTo>
                  <a:pt x="58468" y="428630"/>
                  <a:pt x="54657" y="504302"/>
                  <a:pt x="34290" y="640080"/>
                </a:cubicBezTo>
                <a:cubicBezTo>
                  <a:pt x="32503" y="651995"/>
                  <a:pt x="25782" y="662681"/>
                  <a:pt x="22860" y="674370"/>
                </a:cubicBezTo>
                <a:lnTo>
                  <a:pt x="0" y="765810"/>
                </a:lnTo>
                <a:cubicBezTo>
                  <a:pt x="3810" y="777240"/>
                  <a:pt x="1626" y="793097"/>
                  <a:pt x="11430" y="800100"/>
                </a:cubicBezTo>
                <a:cubicBezTo>
                  <a:pt x="31038" y="814106"/>
                  <a:pt x="57150" y="815340"/>
                  <a:pt x="80010" y="822960"/>
                </a:cubicBezTo>
                <a:cubicBezTo>
                  <a:pt x="121529" y="836800"/>
                  <a:pt x="102252" y="834390"/>
                  <a:pt x="137160" y="83439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9800" y="1692785"/>
            <a:ext cx="2457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Valence electron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88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</a:t>
            </a:r>
            <a:r>
              <a:rPr lang="en-US" sz="2000" dirty="0" err="1" smtClean="0"/>
              <a:t>eff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19600"/>
          </a:xfrm>
        </p:spPr>
        <p:txBody>
          <a:bodyPr/>
          <a:lstStyle/>
          <a:p>
            <a:r>
              <a:rPr lang="en-US" dirty="0" smtClean="0"/>
              <a:t>Na [Ne]3s</a:t>
            </a:r>
            <a:r>
              <a:rPr lang="en-US" baseline="30000" dirty="0" smtClean="0"/>
              <a:t>1</a:t>
            </a:r>
            <a:r>
              <a:rPr lang="en-US" dirty="0" smtClean="0"/>
              <a:t>; Z = 11+</a:t>
            </a:r>
          </a:p>
          <a:p>
            <a:r>
              <a:rPr lang="en-US" dirty="0" err="1" smtClean="0"/>
              <a:t>Z</a:t>
            </a:r>
            <a:r>
              <a:rPr lang="en-US" sz="1800" dirty="0" err="1" smtClean="0"/>
              <a:t>eff</a:t>
            </a:r>
            <a:r>
              <a:rPr lang="en-US" dirty="0" smtClean="0"/>
              <a:t> = 11 – 10 = 1</a:t>
            </a:r>
          </a:p>
          <a:p>
            <a:r>
              <a:rPr lang="en-US" dirty="0" smtClean="0"/>
              <a:t>The situation became more complicated if electron in what type of orbital is considered</a:t>
            </a:r>
          </a:p>
          <a:p>
            <a:r>
              <a:rPr lang="en-US" dirty="0" smtClean="0"/>
              <a:t>For 3s electron in Na, it has smaller probability of being closer to the nucleus</a:t>
            </a:r>
          </a:p>
          <a:p>
            <a:r>
              <a:rPr lang="en-US" dirty="0" err="1"/>
              <a:t>Z</a:t>
            </a:r>
            <a:r>
              <a:rPr lang="en-US" sz="1800" dirty="0" err="1"/>
              <a:t>eff</a:t>
            </a:r>
            <a:r>
              <a:rPr lang="en-US" dirty="0"/>
              <a:t> = 11 – </a:t>
            </a:r>
            <a:r>
              <a:rPr lang="en-US" dirty="0" smtClean="0"/>
              <a:t>8.5 </a:t>
            </a:r>
            <a:r>
              <a:rPr lang="en-US" dirty="0"/>
              <a:t>= </a:t>
            </a:r>
            <a:r>
              <a:rPr lang="en-US" dirty="0" smtClean="0"/>
              <a:t>2.5 +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279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309&quot;/&gt;&lt;/object&gt;&lt;object type=&quot;3&quot; unique_id=&quot;10004&quot;&gt;&lt;property id=&quot;20148&quot; value=&quot;5&quot;/&gt;&lt;property id=&quot;20300&quot; value=&quot;Slide 2 - &amp;quot;Development of the Periodic Table&amp;quot;&quot;/&gt;&lt;property id=&quot;20307&quot; value=&quot;258&quot;/&gt;&lt;/object&gt;&lt;object type=&quot;3&quot; unique_id=&quot;10005&quot;&gt;&lt;property id=&quot;20148&quot; value=&quot;5&quot;/&gt;&lt;property id=&quot;20300&quot; value=&quot;Slide 3 - &amp;quot;Mendeleev and the Periodic Table&amp;quot;&quot;/&gt;&lt;property id=&quot;20307&quot; value=&quot;259&quot;/&gt;&lt;/object&gt;&lt;object type=&quot;3&quot; unique_id=&quot;10006&quot;&gt;&lt;property id=&quot;20148&quot; value=&quot;5&quot;/&gt;&lt;property id=&quot;20300&quot; value=&quot;Slide 4 - &amp;quot;Atomic Number&amp;quot;&quot;/&gt;&lt;property id=&quot;20307&quot; value=&quot;310&quot;/&gt;&lt;/object&gt;&lt;object type=&quot;3&quot; unique_id=&quot;10007&quot;&gt;&lt;property id=&quot;20148&quot; value=&quot;5&quot;/&gt;&lt;property id=&quot;20300&quot; value=&quot;Slide 5 - &amp;quot;Periodicity&amp;quot;&quot;/&gt;&lt;property id=&quot;20307&quot; value=&quot;261&quot;/&gt;&lt;/object&gt;&lt;object type=&quot;3&quot; unique_id=&quot;10008&quot;&gt;&lt;property id=&quot;20148&quot; value=&quot;5&quot;/&gt;&lt;property id=&quot;20300&quot; value=&quot;Slide 6 - &amp;quot;Effective Nuclear Charge&amp;quot;&quot;/&gt;&lt;property id=&quot;20307&quot; value=&quot;260&quot;/&gt;&lt;/object&gt;&lt;object type=&quot;3&quot; unique_id=&quot;10009&quot;&gt;&lt;property id=&quot;20148&quot; value=&quot;5&quot;/&gt;&lt;property id=&quot;20300&quot; value=&quot;Slide 7 - &amp;quot;Effective Nuclear Charge&amp;quot;&quot;/&gt;&lt;property id=&quot;20307&quot; value=&quot;262&quot;/&gt;&lt;/object&gt;&lt;object type=&quot;3&quot; unique_id=&quot;10010&quot;&gt;&lt;property id=&quot;20148&quot; value=&quot;5&quot;/&gt;&lt;property id=&quot;20300&quot; value=&quot;Slide 8 - &amp;quot;Effective Nuclear Charge Increases across a Period&amp;quot;&quot;/&gt;&lt;property id=&quot;20307&quot; value=&quot;311&quot;/&gt;&lt;/object&gt;&lt;object type=&quot;3&quot; unique_id=&quot;10011&quot;&gt;&lt;property id=&quot;20148&quot; value=&quot;5&quot;/&gt;&lt;property id=&quot;20300&quot; value=&quot;Slide 9 - &amp;quot;What Is the Size of an Atom?&amp;quot;&quot;/&gt;&lt;property id=&quot;20307&quot; value=&quot;263&quot;/&gt;&lt;/object&gt;&lt;object type=&quot;3&quot; unique_id=&quot;10012&quot;&gt;&lt;property id=&quot;20148&quot; value=&quot;5&quot;/&gt;&lt;property id=&quot;20300&quot; value=&quot;Slide 10 - &amp;quot;Sizes of Atoms&amp;quot;&quot;/&gt;&lt;property id=&quot;20307&quot; value=&quot;264&quot;/&gt;&lt;/object&gt;&lt;object type=&quot;3&quot; unique_id=&quot;10013&quot;&gt;&lt;property id=&quot;20148&quot; value=&quot;5&quot;/&gt;&lt;property id=&quot;20300&quot; value=&quot;Slide 11 - &amp;quot;Sizes of Ions&amp;quot;&quot;/&gt;&lt;property id=&quot;20307&quot; value=&quot;265&quot;/&gt;&lt;/object&gt;&lt;object type=&quot;3&quot; unique_id=&quot;10014&quot;&gt;&lt;property id=&quot;20148&quot; value=&quot;5&quot;/&gt;&lt;property id=&quot;20300&quot; value=&quot;Slide 12 - &amp;quot;Sizes of Ions&amp;quot;&quot;/&gt;&lt;property id=&quot;20307&quot; value=&quot;307&quot;/&gt;&lt;/object&gt;&lt;object type=&quot;3&quot; unique_id=&quot;10015&quot;&gt;&lt;property id=&quot;20148&quot; value=&quot;5&quot;/&gt;&lt;property id=&quot;20300&quot; value=&quot;Slide 13 - &amp;quot;Size of Ions— Isoelectronic Series&amp;quot;&quot;/&gt;&lt;property id=&quot;20307&quot; value=&quot;269&quot;/&gt;&lt;/object&gt;&lt;object type=&quot;3&quot; unique_id=&quot;10016&quot;&gt;&lt;property id=&quot;20148&quot; value=&quot;5&quot;/&gt;&lt;property id=&quot;20300&quot; value=&quot;Slide 14 - &amp;quot;Ionization Energy (I)&amp;quot;&quot;/&gt;&lt;property id=&quot;20307&quot; value=&quot;270&quot;/&gt;&lt;/object&gt;&lt;object type=&quot;3&quot; unique_id=&quot;10017&quot;&gt;&lt;property id=&quot;20148&quot; value=&quot;5&quot;/&gt;&lt;property id=&quot;20300&quot; value=&quot;Slide 15 - &amp;quot;Ionization Energy&amp;quot;&quot;/&gt;&lt;property id=&quot;20307&quot; value=&quot;271&quot;/&gt;&lt;/object&gt;&lt;object type=&quot;3&quot; unique_id=&quot;10018&quot;&gt;&lt;property id=&quot;20148&quot; value=&quot;5&quot;/&gt;&lt;property id=&quot;20300&quot; value=&quot;Slide 16 - &amp;quot;Periodic Trends in First Ionization Energy (I1)&amp;quot;&quot;/&gt;&lt;property id=&quot;20307&quot; value=&quot;312&quot;/&gt;&lt;/object&gt;&lt;object type=&quot;3&quot; unique_id=&quot;10019&quot;&gt;&lt;property id=&quot;20148&quot; value=&quot;5&quot;/&gt;&lt;property id=&quot;20300&quot; value=&quot;Slide 17 - &amp;quot;Factors that Influence Ionization Energy&amp;quot;&quot;/&gt;&lt;property id=&quot;20307&quot; value=&quot;313&quot;/&gt;&lt;/object&gt;&lt;object type=&quot;3&quot; unique_id=&quot;10020&quot;&gt;&lt;property id=&quot;20148&quot; value=&quot;5&quot;/&gt;&lt;property id=&quot;20300&quot; value=&quot;Slide 18 - &amp;quot;Irregularities in the General Trend&amp;quot;&quot;/&gt;&lt;property id=&quot;20307&quot; value=&quot;314&quot;/&gt;&lt;/object&gt;&lt;object type=&quot;3&quot; unique_id=&quot;10021&quot;&gt;&lt;property id=&quot;20148&quot; value=&quot;5&quot;/&gt;&lt;property id=&quot;20300&quot; value=&quot;Slide 19 - &amp;quot;Electron Configurations of Ions&amp;quot;&quot;/&gt;&lt;property id=&quot;20307&quot; value=&quot;315&quot;/&gt;&lt;/object&gt;&lt;object type=&quot;3&quot; unique_id=&quot;10022&quot;&gt;&lt;property id=&quot;20148&quot; value=&quot;5&quot;/&gt;&lt;property id=&quot;20300&quot; value=&quot;Slide 20 - &amp;quot;Electron Affinity&amp;quot;&quot;/&gt;&lt;property id=&quot;20307&quot; value=&quot;278&quot;/&gt;&lt;/object&gt;&lt;object type=&quot;3&quot; unique_id=&quot;10023&quot;&gt;&lt;property id=&quot;20148&quot; value=&quot;5&quot;/&gt;&lt;property id=&quot;20300&quot; value=&quot;Slide 21 - &amp;quot;General Trend in Electron Affinity&amp;quot;&quot;/&gt;&lt;property id=&quot;20307&quot; value=&quot;316&quot;/&gt;&lt;/object&gt;&lt;object type=&quot;3&quot; unique_id=&quot;10024&quot;&gt;&lt;property id=&quot;20148&quot; value=&quot;5&quot;/&gt;&lt;property id=&quot;20300&quot; value=&quot;Slide 22 - &amp;quot;Metal, Nonmetals, and Metalloids&amp;quot;&quot;/&gt;&lt;property id=&quot;20307&quot; value=&quot;283&quot;/&gt;&lt;/object&gt;&lt;object type=&quot;3&quot; unique_id=&quot;10025&quot;&gt;&lt;property id=&quot;20148&quot; value=&quot;5&quot;/&gt;&lt;property id=&quot;20300&quot; value=&quot;Slide 23 - &amp;quot;Metals Differ from Nonmetals&amp;quot;&quot;/&gt;&lt;property id=&quot;20307&quot; value=&quot;285&quot;/&gt;&lt;/object&gt;&lt;object type=&quot;3&quot; unique_id=&quot;10026&quot;&gt;&lt;property id=&quot;20148&quot; value=&quot;5&quot;/&gt;&lt;property id=&quot;20300&quot; value=&quot;Slide 24 - &amp;quot;Metals&amp;quot;&quot;/&gt;&lt;property id=&quot;20307&quot; value=&quot;286&quot;/&gt;&lt;/object&gt;&lt;object type=&quot;3&quot; unique_id=&quot;10027&quot;&gt;&lt;property id=&quot;20148&quot; value=&quot;5&quot;/&gt;&lt;property id=&quot;20300&quot; value=&quot;Slide 25 - &amp;quot;Metal Chemistry&amp;quot;&quot;/&gt;&lt;property id=&quot;20307&quot; value=&quot;287&quot;/&gt;&lt;/object&gt;&lt;object type=&quot;3&quot; unique_id=&quot;10028&quot;&gt;&lt;property id=&quot;20148&quot; value=&quot;5&quot;/&gt;&lt;property id=&quot;20300&quot; value=&quot;Slide 26 - &amp;quot;Nonmetals&amp;quot;&quot;/&gt;&lt;property id=&quot;20307&quot; value=&quot;288&quot;/&gt;&lt;/object&gt;&lt;object type=&quot;3&quot; unique_id=&quot;10029&quot;&gt;&lt;property id=&quot;20148&quot; value=&quot;5&quot;/&gt;&lt;property id=&quot;20300&quot; value=&quot;Slide 27 - &amp;quot;Nonmetal Chemistry&amp;quot;&quot;/&gt;&lt;property id=&quot;20307&quot; value=&quot;289&quot;/&gt;&lt;/object&gt;&lt;object type=&quot;3&quot; unique_id=&quot;10030&quot;&gt;&lt;property id=&quot;20148&quot; value=&quot;5&quot;/&gt;&lt;property id=&quot;20300&quot; value=&quot;Slide 28 - &amp;quot;Recap of a Comparison of the Properties of Metals and Nonmetals&amp;quot;&quot;/&gt;&lt;property id=&quot;20307&quot; value=&quot;284&quot;/&gt;&lt;/object&gt;&lt;object type=&quot;3&quot; unique_id=&quot;10031&quot;&gt;&lt;property id=&quot;20148&quot; value=&quot;5&quot;/&gt;&lt;property id=&quot;20300&quot; value=&quot;Slide 29 - &amp;quot;Metalloids&amp;quot;&quot;/&gt;&lt;property id=&quot;20307&quot; value=&quot;290&quot;/&gt;&lt;/object&gt;&lt;object type=&quot;3&quot; unique_id=&quot;10032&quot;&gt;&lt;property id=&quot;20148&quot; value=&quot;5&quot;/&gt;&lt;property id=&quot;20300&quot; value=&quot;Slide 30 - &amp;quot;Group Trends&amp;quot;&quot;/&gt;&lt;property id=&quot;20307&quot; value=&quot;317&quot;/&gt;&lt;/object&gt;&lt;object type=&quot;3&quot; unique_id=&quot;10033&quot;&gt;&lt;property id=&quot;20148&quot; value=&quot;5&quot;/&gt;&lt;property id=&quot;20300&quot; value=&quot;Slide 31 - &amp;quot;Alkali Metals&amp;quot;&quot;/&gt;&lt;property id=&quot;20307&quot; value=&quot;292&quot;/&gt;&lt;/object&gt;&lt;object type=&quot;3&quot; unique_id=&quot;10034&quot;&gt;&lt;property id=&quot;20148&quot; value=&quot;5&quot;/&gt;&lt;property id=&quot;20300&quot; value=&quot;Slide 32 - &amp;quot;Alkali Metal Properties&amp;quot;&quot;/&gt;&lt;property id=&quot;20307&quot; value=&quot;293&quot;/&gt;&lt;/object&gt;&lt;object type=&quot;3&quot; unique_id=&quot;10035&quot;&gt;&lt;property id=&quot;20148&quot; value=&quot;5&quot;/&gt;&lt;property id=&quot;20300&quot; value=&quot;Slide 33 - &amp;quot;Alkali Metal Chemistry&amp;quot;&quot;/&gt;&lt;property id=&quot;20307&quot; value=&quot;294&quot;/&gt;&lt;/object&gt;&lt;object type=&quot;3&quot; unique_id=&quot;10036&quot;&gt;&lt;property id=&quot;20148&quot; value=&quot;5&quot;/&gt;&lt;property id=&quot;20300&quot; value=&quot;Slide 34 - &amp;quot;Differences in Alkali Metal Chemistry&amp;quot;&quot;/&gt;&lt;property id=&quot;20307&quot; value=&quot;295&quot;/&gt;&lt;/object&gt;&lt;object type=&quot;3&quot; unique_id=&quot;10037&quot;&gt;&lt;property id=&quot;20148&quot; value=&quot;5&quot;/&gt;&lt;property id=&quot;20300&quot; value=&quot;Slide 35 - &amp;quot;Flame Tests&amp;quot;&quot;/&gt;&lt;property id=&quot;20307&quot; value=&quot;318&quot;/&gt;&lt;/object&gt;&lt;object type=&quot;3&quot; unique_id=&quot;10038&quot;&gt;&lt;property id=&quot;20148&quot; value=&quot;5&quot;/&gt;&lt;property id=&quot;20300&quot; value=&quot;Slide 36 - &amp;quot;Alkaline Earth Metals—Compare to Alkali Metals&amp;quot;&quot;/&gt;&lt;property id=&quot;20307&quot; value=&quot;296&quot;/&gt;&lt;/object&gt;&lt;object type=&quot;3&quot; unique_id=&quot;10039&quot;&gt;&lt;property id=&quot;20148&quot; value=&quot;5&quot;/&gt;&lt;property id=&quot;20300&quot; value=&quot;Slide 37 - &amp;quot;Alkaline Earth Metals&amp;quot;&quot;/&gt;&lt;property id=&quot;20307&quot; value=&quot;297&quot;/&gt;&lt;/object&gt;&lt;object type=&quot;3&quot; unique_id=&quot;10040&quot;&gt;&lt;property id=&quot;20148&quot; value=&quot;5&quot;/&gt;&lt;property id=&quot;20300&quot; value=&quot;Slide 38 - &amp;quot;Group 6A—Increasing in Metallic Character down the Group&amp;quot;&quot;/&gt;&lt;property id=&quot;20307&quot; value=&quot;298&quot;/&gt;&lt;/object&gt;&lt;object type=&quot;3&quot; unique_id=&quot;10041&quot;&gt;&lt;property id=&quot;20148&quot; value=&quot;5&quot;/&gt;&lt;property id=&quot;20300&quot; value=&quot;Slide 39 - &amp;quot;Group 7A—Halogens&amp;quot;&quot;/&gt;&lt;property id=&quot;20307&quot; value=&quot;301&quot;/&gt;&lt;/object&gt;&lt;object type=&quot;3&quot; unique_id=&quot;10042&quot;&gt;&lt;property id=&quot;20148&quot; value=&quot;5&quot;/&gt;&lt;property id=&quot;20300&quot; value=&quot;Slide 40 - &amp;quot;Group 8A—Noble Gases&amp;quot;&quot;/&gt;&lt;property id=&quot;20307&quot; value=&quot;303&quot;/&gt;&lt;/object&gt;&lt;/object&gt;&lt;object type=&quot;8&quot; unique_id=&quot;10084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 Title">
  <a:themeElements>
    <a:clrScheme name="Custom Design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 Tit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Tit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Tit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5098</TotalTime>
  <Words>1518</Words>
  <Application>Microsoft Office PowerPoint</Application>
  <PresentationFormat>On-screen Show (4:3)</PresentationFormat>
  <Paragraphs>229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Courier New</vt:lpstr>
      <vt:lpstr>Symbol</vt:lpstr>
      <vt:lpstr>Times New Roman</vt:lpstr>
      <vt:lpstr>Wingdings</vt:lpstr>
      <vt:lpstr>Blank Presentation</vt:lpstr>
      <vt:lpstr>Custom Design Title</vt:lpstr>
      <vt:lpstr>PowerPoint Presentation</vt:lpstr>
      <vt:lpstr>Development of the Periodic Table</vt:lpstr>
      <vt:lpstr>Mendeleev and the Periodic Table</vt:lpstr>
      <vt:lpstr>Atomic Number</vt:lpstr>
      <vt:lpstr>Periodicity</vt:lpstr>
      <vt:lpstr>Effective Nuclear Charge</vt:lpstr>
      <vt:lpstr>Effective Nuclear Charge</vt:lpstr>
      <vt:lpstr>Screening effect</vt:lpstr>
      <vt:lpstr>Zeff</vt:lpstr>
      <vt:lpstr>ENC</vt:lpstr>
      <vt:lpstr>Effective Nuclear Charge</vt:lpstr>
      <vt:lpstr>Effective Nuclear Charge Increases across a Period</vt:lpstr>
      <vt:lpstr>S (Screening constant)</vt:lpstr>
      <vt:lpstr>What Is the Size of an Atom?</vt:lpstr>
      <vt:lpstr>Sizes of Atoms</vt:lpstr>
      <vt:lpstr>Sizes of Ions</vt:lpstr>
      <vt:lpstr>Sizes of Ions</vt:lpstr>
      <vt:lpstr>Size of Ions— Isoelectronic Series</vt:lpstr>
      <vt:lpstr>Ionization Energy (I)</vt:lpstr>
      <vt:lpstr>Ionization Energy</vt:lpstr>
      <vt:lpstr>Periodic Trends in First Ionization Energy (I1)</vt:lpstr>
      <vt:lpstr>Factors that Influence Ionization Energy</vt:lpstr>
      <vt:lpstr>Irregularities in the General Trend</vt:lpstr>
      <vt:lpstr>Electron Configurations of Ions</vt:lpstr>
      <vt:lpstr>Electron Affinity</vt:lpstr>
      <vt:lpstr>General Trend in Electron Affinity</vt:lpstr>
      <vt:lpstr>Metal, Nonmetals, and Metalloids</vt:lpstr>
      <vt:lpstr>Metals Differ from Nonmetals</vt:lpstr>
      <vt:lpstr>Metals</vt:lpstr>
      <vt:lpstr>Metal Chemistry</vt:lpstr>
      <vt:lpstr>Nonmetals</vt:lpstr>
      <vt:lpstr>Nonmetal Chemistry</vt:lpstr>
      <vt:lpstr>Recap of a Comparison of the Properties of Metals and Nonmetals</vt:lpstr>
      <vt:lpstr>Metalloids</vt:lpstr>
      <vt:lpstr>Group Trends</vt:lpstr>
      <vt:lpstr>Alkali Metals</vt:lpstr>
      <vt:lpstr>Alkali Metal Properties</vt:lpstr>
      <vt:lpstr>Alkali Metal Chemistry</vt:lpstr>
      <vt:lpstr>Differences in Alkali Metal Chemistry</vt:lpstr>
      <vt:lpstr>Flame Tests</vt:lpstr>
      <vt:lpstr>Alkaline Earth Metals—Compare to Alkali Metals</vt:lpstr>
      <vt:lpstr>Alkaline Earth Metals</vt:lpstr>
      <vt:lpstr>Group 6A—Increasing in Metallic Character down the Group</vt:lpstr>
      <vt:lpstr>Group 7A—Halogens</vt:lpstr>
      <vt:lpstr>Group 8A—Noble Gases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Periodic Properties of the Elements</dc:title>
  <dc:creator>John Bookstaver</dc:creator>
  <cp:lastModifiedBy>Prof. K.W.P.LEUNG (SSE)</cp:lastModifiedBy>
  <cp:revision>222</cp:revision>
  <dcterms:created xsi:type="dcterms:W3CDTF">2005-02-20T03:58:17Z</dcterms:created>
  <dcterms:modified xsi:type="dcterms:W3CDTF">2018-05-23T02:20:58Z</dcterms:modified>
</cp:coreProperties>
</file>